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media/image16.jpg" ContentType="image/jpeg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400" r:id="rId3"/>
    <p:sldId id="587" r:id="rId4"/>
    <p:sldId id="550" r:id="rId5"/>
    <p:sldId id="488" r:id="rId6"/>
    <p:sldId id="543" r:id="rId7"/>
    <p:sldId id="560" r:id="rId8"/>
    <p:sldId id="559" r:id="rId9"/>
    <p:sldId id="544" r:id="rId10"/>
    <p:sldId id="562" r:id="rId11"/>
    <p:sldId id="563" r:id="rId12"/>
    <p:sldId id="564" r:id="rId13"/>
    <p:sldId id="565" r:id="rId14"/>
    <p:sldId id="566" r:id="rId15"/>
    <p:sldId id="623" r:id="rId16"/>
    <p:sldId id="511" r:id="rId17"/>
    <p:sldId id="570" r:id="rId18"/>
    <p:sldId id="545" r:id="rId19"/>
    <p:sldId id="571" r:id="rId20"/>
    <p:sldId id="572" r:id="rId21"/>
    <p:sldId id="573" r:id="rId22"/>
    <p:sldId id="574" r:id="rId23"/>
    <p:sldId id="575" r:id="rId24"/>
    <p:sldId id="576" r:id="rId25"/>
    <p:sldId id="578" r:id="rId26"/>
    <p:sldId id="577" r:id="rId27"/>
    <p:sldId id="590" r:id="rId28"/>
    <p:sldId id="589" r:id="rId29"/>
    <p:sldId id="591" r:id="rId30"/>
    <p:sldId id="592" r:id="rId31"/>
    <p:sldId id="594" r:id="rId32"/>
    <p:sldId id="595" r:id="rId33"/>
    <p:sldId id="583" r:id="rId34"/>
    <p:sldId id="593" r:id="rId35"/>
    <p:sldId id="584" r:id="rId36"/>
    <p:sldId id="596" r:id="rId37"/>
    <p:sldId id="585" r:id="rId38"/>
    <p:sldId id="597" r:id="rId39"/>
    <p:sldId id="598" r:id="rId40"/>
    <p:sldId id="586" r:id="rId41"/>
    <p:sldId id="600" r:id="rId42"/>
    <p:sldId id="601" r:id="rId43"/>
    <p:sldId id="602" r:id="rId44"/>
    <p:sldId id="603" r:id="rId45"/>
    <p:sldId id="605" r:id="rId46"/>
    <p:sldId id="606" r:id="rId47"/>
    <p:sldId id="607" r:id="rId48"/>
    <p:sldId id="608" r:id="rId49"/>
    <p:sldId id="604" r:id="rId50"/>
    <p:sldId id="609" r:id="rId51"/>
    <p:sldId id="610" r:id="rId52"/>
    <p:sldId id="611" r:id="rId53"/>
    <p:sldId id="612" r:id="rId54"/>
    <p:sldId id="613" r:id="rId55"/>
    <p:sldId id="614" r:id="rId56"/>
    <p:sldId id="615" r:id="rId57"/>
    <p:sldId id="616" r:id="rId58"/>
    <p:sldId id="617" r:id="rId59"/>
    <p:sldId id="618" r:id="rId60"/>
    <p:sldId id="641" r:id="rId61"/>
    <p:sldId id="624" r:id="rId62"/>
    <p:sldId id="588" r:id="rId63"/>
    <p:sldId id="625" r:id="rId64"/>
    <p:sldId id="626" r:id="rId65"/>
    <p:sldId id="627" r:id="rId66"/>
    <p:sldId id="628" r:id="rId67"/>
    <p:sldId id="629" r:id="rId68"/>
    <p:sldId id="630" r:id="rId69"/>
    <p:sldId id="631" r:id="rId70"/>
    <p:sldId id="632" r:id="rId71"/>
    <p:sldId id="633" r:id="rId72"/>
    <p:sldId id="634" r:id="rId73"/>
    <p:sldId id="637" r:id="rId74"/>
    <p:sldId id="638" r:id="rId75"/>
    <p:sldId id="635" r:id="rId76"/>
    <p:sldId id="639" r:id="rId77"/>
    <p:sldId id="640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76263" autoAdjust="0"/>
  </p:normalViewPr>
  <p:slideViewPr>
    <p:cSldViewPr>
      <p:cViewPr varScale="1">
        <p:scale>
          <a:sx n="87" d="100"/>
          <a:sy n="87" d="100"/>
        </p:scale>
        <p:origin x="220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29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2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025BB-35D5-419D-8ED2-E5EDB67F143A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CB54F-71BB-491D-A98F-DF04FDAAD7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30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g.iit.bme.hu/portal/oktatott-targyak/grafikus-jatekok-fejlesztese/modellek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hu-HU" dirty="0">
                <a:hlinkClick r:id="rId3"/>
              </a:rPr>
              <a:t>http://cg.iit.bme.hu/portal/oktatott-targyak/grafikus-jatekok-fejlesztese/modellek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“displacement </a:t>
            </a:r>
            <a:r>
              <a:rPr lang="en-US" dirty="0" err="1"/>
              <a:t>mappinghez</a:t>
            </a:r>
            <a:r>
              <a:rPr lang="en-US" dirty="0"/>
              <a:t> </a:t>
            </a:r>
            <a:r>
              <a:rPr lang="en-US" dirty="0" err="1"/>
              <a:t>modell</a:t>
            </a:r>
            <a:r>
              <a:rPr lang="en-US" dirty="0"/>
              <a:t>” </a:t>
            </a:r>
            <a:r>
              <a:rPr lang="en-US" dirty="0" err="1"/>
              <a:t>linkről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letölteni</a:t>
            </a:r>
            <a:r>
              <a:rPr lang="en-US" dirty="0"/>
              <a:t> a </a:t>
            </a:r>
            <a:r>
              <a:rPr lang="en-US" dirty="0" err="1"/>
              <a:t>fájlokat</a:t>
            </a:r>
            <a:r>
              <a:rPr lang="en-US" dirty="0"/>
              <a:t>, a .zip </a:t>
            </a:r>
            <a:r>
              <a:rPr lang="en-US" dirty="0" err="1"/>
              <a:t>tartalmát</a:t>
            </a:r>
            <a:r>
              <a:rPr lang="en-US" dirty="0"/>
              <a:t> a Media </a:t>
            </a:r>
            <a:r>
              <a:rPr lang="en-US" dirty="0" err="1"/>
              <a:t>mappába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kitömöríteni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 HLSL </a:t>
            </a:r>
            <a:r>
              <a:rPr lang="en-US" dirty="0" err="1"/>
              <a:t>fájlok</a:t>
            </a:r>
            <a:r>
              <a:rPr lang="en-US" dirty="0"/>
              <a:t> </a:t>
            </a:r>
            <a:r>
              <a:rPr lang="en-US" dirty="0" err="1"/>
              <a:t>amiket</a:t>
            </a:r>
            <a:r>
              <a:rPr lang="en-US" dirty="0"/>
              <a:t> </a:t>
            </a:r>
            <a:r>
              <a:rPr lang="en-US" dirty="0" err="1"/>
              <a:t>ériteni</a:t>
            </a:r>
            <a:r>
              <a:rPr lang="en-US" dirty="0"/>
              <a:t> </a:t>
            </a:r>
            <a:r>
              <a:rPr lang="en-US" dirty="0" err="1"/>
              <a:t>fogunk</a:t>
            </a:r>
            <a:r>
              <a:rPr lang="en-US" dirty="0"/>
              <a:t>: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NormalMapVS.hlsl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NormalMapPS.hlsl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ParallaxVS.hlsl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ParallaxPS.hlsl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EnvNormalMapVS.hlsl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EnvNormalMapPS.hlsl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81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/>
              <a:t>Az </a:t>
            </a:r>
            <a:r>
              <a:rPr lang="en-US" dirty="0" err="1"/>
              <a:t>Appunk</a:t>
            </a:r>
            <a:r>
              <a:rPr lang="en-US" dirty="0"/>
              <a:t> </a:t>
            </a:r>
            <a:r>
              <a:rPr lang="en-US" dirty="0" err="1"/>
              <a:t>CreateResources</a:t>
            </a:r>
            <a:r>
              <a:rPr lang="en-US" dirty="0"/>
              <a:t> </a:t>
            </a:r>
            <a:r>
              <a:rPr lang="en-US" dirty="0" err="1"/>
              <a:t>függvényében</a:t>
            </a:r>
            <a:r>
              <a:rPr lang="en-US" dirty="0"/>
              <a:t> </a:t>
            </a:r>
            <a:r>
              <a:rPr lang="en-US" dirty="0" err="1"/>
              <a:t>inicializáljuk</a:t>
            </a:r>
            <a:r>
              <a:rPr lang="en-US" dirty="0"/>
              <a:t> a </a:t>
            </a:r>
            <a:r>
              <a:rPr lang="en-US" dirty="0" err="1"/>
              <a:t>descriptorheapet</a:t>
            </a:r>
            <a:r>
              <a:rPr lang="en-US" dirty="0"/>
              <a:t>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NumDescriptors</a:t>
            </a:r>
            <a:r>
              <a:rPr lang="en-US" dirty="0"/>
              <a:t> = 3 </a:t>
            </a:r>
            <a:r>
              <a:rPr lang="en-US" dirty="0" err="1"/>
              <a:t>fontos</a:t>
            </a:r>
            <a:r>
              <a:rPr lang="en-US" dirty="0"/>
              <a:t>!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 err="1"/>
              <a:t>Megjegyzés</a:t>
            </a:r>
            <a:r>
              <a:rPr lang="en-US" b="1" dirty="0"/>
              <a:t>: </a:t>
            </a:r>
            <a:r>
              <a:rPr lang="en-US" b="0" dirty="0" err="1"/>
              <a:t>már</a:t>
            </a:r>
            <a:r>
              <a:rPr lang="en-US" b="0" dirty="0"/>
              <a:t> </a:t>
            </a:r>
            <a:r>
              <a:rPr lang="en-US" b="0" dirty="0" err="1"/>
              <a:t>nagy</a:t>
            </a:r>
            <a:r>
              <a:rPr lang="en-US" b="0" dirty="0"/>
              <a:t> </a:t>
            </a:r>
            <a:r>
              <a:rPr lang="en-US" b="0" dirty="0" err="1"/>
              <a:t>eséllyel</a:t>
            </a:r>
            <a:r>
              <a:rPr lang="en-US" b="0" dirty="0"/>
              <a:t> van </a:t>
            </a:r>
            <a:r>
              <a:rPr lang="en-US" b="0" dirty="0" err="1"/>
              <a:t>envmap-etek</a:t>
            </a:r>
            <a:r>
              <a:rPr lang="en-US" b="0" dirty="0"/>
              <a:t>,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egy</a:t>
            </a:r>
            <a:r>
              <a:rPr lang="en-US" b="0" dirty="0"/>
              <a:t> </a:t>
            </a:r>
            <a:r>
              <a:rPr lang="en-US" b="0" dirty="0" err="1"/>
              <a:t>TextureCube</a:t>
            </a:r>
            <a:r>
              <a:rPr lang="en-US" b="0" dirty="0"/>
              <a:t> </a:t>
            </a:r>
            <a:r>
              <a:rPr lang="en-US" b="0" dirty="0" err="1"/>
              <a:t>példány</a:t>
            </a:r>
            <a:r>
              <a:rPr lang="en-US" b="0" dirty="0"/>
              <a:t>, </a:t>
            </a:r>
            <a:r>
              <a:rPr lang="en-US" b="0" dirty="0" err="1"/>
              <a:t>azt</a:t>
            </a:r>
            <a:r>
              <a:rPr lang="en-US" b="0" dirty="0"/>
              <a:t> ide </a:t>
            </a:r>
            <a:r>
              <a:rPr lang="en-US" b="0" dirty="0" err="1"/>
              <a:t>hozzácsaphatod</a:t>
            </a:r>
            <a:r>
              <a:rPr lang="en-US" b="0" dirty="0"/>
              <a:t> </a:t>
            </a:r>
            <a:r>
              <a:rPr lang="en-US" b="0" dirty="0" err="1"/>
              <a:t>majd</a:t>
            </a:r>
            <a:r>
              <a:rPr lang="en-US" b="0" dirty="0"/>
              <a:t> 4.-nek, </a:t>
            </a:r>
            <a:r>
              <a:rPr lang="en-US" b="0" dirty="0" err="1"/>
              <a:t>tehát</a:t>
            </a:r>
            <a:r>
              <a:rPr lang="en-US" b="0" dirty="0"/>
              <a:t> </a:t>
            </a:r>
            <a:r>
              <a:rPr lang="en-US" b="0" dirty="0" err="1"/>
              <a:t>akkor</a:t>
            </a:r>
            <a:r>
              <a:rPr lang="en-US" b="0" dirty="0"/>
              <a:t> </a:t>
            </a:r>
            <a:r>
              <a:rPr lang="en-US" b="0" dirty="0" err="1"/>
              <a:t>NumDescriptors</a:t>
            </a:r>
            <a:r>
              <a:rPr lang="en-US" b="0" dirty="0"/>
              <a:t> = 4 </a:t>
            </a:r>
            <a:r>
              <a:rPr lang="en-US" b="0" dirty="0" err="1"/>
              <a:t>legyen</a:t>
            </a:r>
            <a:r>
              <a:rPr lang="en-US" b="0" dirty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80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Betöltjük</a:t>
            </a:r>
            <a:r>
              <a:rPr lang="en-US" dirty="0"/>
              <a:t> a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létező</a:t>
            </a:r>
            <a:r>
              <a:rPr lang="en-US" dirty="0"/>
              <a:t> </a:t>
            </a:r>
            <a:r>
              <a:rPr lang="en-US" dirty="0" err="1"/>
              <a:t>shadereinket</a:t>
            </a:r>
            <a:r>
              <a:rPr lang="en-US" dirty="0"/>
              <a:t>, </a:t>
            </a:r>
            <a:r>
              <a:rPr lang="en-US" dirty="0" err="1"/>
              <a:t>készítünk</a:t>
            </a:r>
            <a:r>
              <a:rPr lang="en-US" dirty="0"/>
              <a:t> </a:t>
            </a:r>
            <a:r>
              <a:rPr lang="en-US" dirty="0" err="1"/>
              <a:t>belőle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materialt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Természetesen</a:t>
            </a:r>
            <a:r>
              <a:rPr lang="en-US" dirty="0"/>
              <a:t>, ha most </a:t>
            </a:r>
            <a:r>
              <a:rPr lang="en-US" dirty="0" err="1"/>
              <a:t>elindítod</a:t>
            </a:r>
            <a:r>
              <a:rPr lang="en-US" dirty="0"/>
              <a:t> a </a:t>
            </a:r>
            <a:r>
              <a:rPr lang="en-US" dirty="0" err="1"/>
              <a:t>programot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crashelni</a:t>
            </a:r>
            <a:r>
              <a:rPr lang="en-US" dirty="0"/>
              <a:t> fog, </a:t>
            </a:r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normalmapvs</a:t>
            </a:r>
            <a:r>
              <a:rPr lang="en-US" dirty="0"/>
              <a:t>/</a:t>
            </a:r>
            <a:r>
              <a:rPr lang="en-US" dirty="0" err="1"/>
              <a:t>ps</a:t>
            </a:r>
            <a:r>
              <a:rPr lang="en-US" dirty="0"/>
              <a:t> </a:t>
            </a:r>
            <a:r>
              <a:rPr lang="en-US" dirty="0" err="1"/>
              <a:t>cso</a:t>
            </a:r>
            <a:r>
              <a:rPr lang="en-US" dirty="0"/>
              <a:t> </a:t>
            </a:r>
            <a:r>
              <a:rPr lang="en-US" dirty="0" err="1"/>
              <a:t>fájlunk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82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Betöltjük</a:t>
            </a:r>
            <a:r>
              <a:rPr lang="en-US" dirty="0"/>
              <a:t> a </a:t>
            </a:r>
            <a:r>
              <a:rPr lang="en-US" dirty="0" err="1"/>
              <a:t>textúráinkat</a:t>
            </a:r>
            <a:r>
              <a:rPr lang="en-US" dirty="0"/>
              <a:t>, </a:t>
            </a:r>
            <a:r>
              <a:rPr lang="en-US" dirty="0" err="1"/>
              <a:t>hozzáadjuk</a:t>
            </a:r>
            <a:r>
              <a:rPr lang="en-US" dirty="0"/>
              <a:t> </a:t>
            </a:r>
            <a:r>
              <a:rPr lang="en-US" dirty="0" err="1"/>
              <a:t>őket</a:t>
            </a:r>
            <a:r>
              <a:rPr lang="en-US" dirty="0"/>
              <a:t> a </a:t>
            </a:r>
            <a:r>
              <a:rPr lang="en-US" dirty="0" err="1"/>
              <a:t>descriptorheap</a:t>
            </a:r>
            <a:r>
              <a:rPr lang="en-US" dirty="0"/>
              <a:t>-el a </a:t>
            </a:r>
            <a:r>
              <a:rPr lang="en-US" dirty="0" err="1"/>
              <a:t>CreateSRV</a:t>
            </a:r>
            <a:r>
              <a:rPr lang="en-US" dirty="0"/>
              <a:t> </a:t>
            </a:r>
            <a:r>
              <a:rPr lang="en-US" dirty="0" err="1"/>
              <a:t>hívás</a:t>
            </a:r>
            <a:r>
              <a:rPr lang="en-US" dirty="0"/>
              <a:t> </a:t>
            </a:r>
            <a:r>
              <a:rPr lang="en-US" dirty="0" err="1"/>
              <a:t>segítéségvel</a:t>
            </a:r>
            <a:r>
              <a:rPr lang="en-US" dirty="0"/>
              <a:t>. Az </a:t>
            </a:r>
            <a:r>
              <a:rPr lang="en-US" dirty="0" err="1"/>
              <a:t>indexek</a:t>
            </a:r>
            <a:r>
              <a:rPr lang="en-US" dirty="0"/>
              <a:t> a </a:t>
            </a:r>
            <a:r>
              <a:rPr lang="en-US" dirty="0" err="1"/>
              <a:t>hívás</a:t>
            </a:r>
            <a:r>
              <a:rPr lang="en-US" dirty="0"/>
              <a:t> </a:t>
            </a:r>
            <a:r>
              <a:rPr lang="en-US" dirty="0" err="1"/>
              <a:t>végén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jelentik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hanyadik</a:t>
            </a:r>
            <a:r>
              <a:rPr lang="en-US" dirty="0"/>
              <a:t> descriptor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adott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.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érdemes</a:t>
            </a:r>
            <a:r>
              <a:rPr lang="en-US" dirty="0"/>
              <a:t> </a:t>
            </a:r>
            <a:r>
              <a:rPr lang="en-US" dirty="0" err="1"/>
              <a:t>észben</a:t>
            </a:r>
            <a:r>
              <a:rPr lang="en-US" dirty="0"/>
              <a:t> </a:t>
            </a:r>
            <a:r>
              <a:rPr lang="en-US" dirty="0" err="1"/>
              <a:t>tartani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descriptorheap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pointer </a:t>
            </a:r>
            <a:r>
              <a:rPr lang="en-US" b="1" dirty="0" err="1"/>
              <a:t>tömb</a:t>
            </a:r>
            <a:r>
              <a:rPr lang="en-US" b="0" dirty="0"/>
              <a:t>, </a:t>
            </a:r>
            <a:r>
              <a:rPr lang="en-US" b="0" dirty="0" err="1"/>
              <a:t>mert</a:t>
            </a:r>
            <a:r>
              <a:rPr lang="en-US" b="0" dirty="0"/>
              <a:t> a </a:t>
            </a:r>
            <a:r>
              <a:rPr lang="en-US" b="0" dirty="0" err="1"/>
              <a:t>RootSignature-nél</a:t>
            </a:r>
            <a:r>
              <a:rPr lang="en-US" b="0" dirty="0"/>
              <a:t> </a:t>
            </a:r>
            <a:r>
              <a:rPr lang="en-US" b="0" dirty="0" err="1"/>
              <a:t>lehet</a:t>
            </a:r>
            <a:r>
              <a:rPr lang="en-US" b="0" dirty="0"/>
              <a:t> </a:t>
            </a:r>
            <a:r>
              <a:rPr lang="en-US" b="0" dirty="0" err="1"/>
              <a:t>ebből</a:t>
            </a:r>
            <a:r>
              <a:rPr lang="en-US" b="0" dirty="0"/>
              <a:t> </a:t>
            </a:r>
            <a:r>
              <a:rPr lang="en-US" b="0" dirty="0" err="1"/>
              <a:t>gondunk</a:t>
            </a:r>
            <a:r>
              <a:rPr lang="en-US" b="0" dirty="0"/>
              <a:t> (</a:t>
            </a:r>
            <a:r>
              <a:rPr lang="en-US" b="0" dirty="0" err="1"/>
              <a:t>Ez</a:t>
            </a:r>
            <a:r>
              <a:rPr lang="en-US" b="0" dirty="0"/>
              <a:t> </a:t>
            </a:r>
            <a:r>
              <a:rPr lang="en-US" b="0" dirty="0" err="1"/>
              <a:t>arra</a:t>
            </a:r>
            <a:r>
              <a:rPr lang="en-US" b="0" dirty="0"/>
              <a:t> </a:t>
            </a:r>
            <a:r>
              <a:rPr lang="en-US" b="0" dirty="0" err="1"/>
              <a:t>referál</a:t>
            </a:r>
            <a:r>
              <a:rPr lang="en-US" b="0" dirty="0"/>
              <a:t> </a:t>
            </a:r>
            <a:r>
              <a:rPr lang="en-US" b="0" dirty="0" err="1"/>
              <a:t>ahogy</a:t>
            </a:r>
            <a:r>
              <a:rPr lang="en-US" b="0" dirty="0"/>
              <a:t> </a:t>
            </a:r>
            <a:r>
              <a:rPr lang="en-US" b="0" dirty="0" err="1"/>
              <a:t>majd</a:t>
            </a:r>
            <a:r>
              <a:rPr lang="en-US" b="0" dirty="0"/>
              <a:t> </a:t>
            </a:r>
            <a:r>
              <a:rPr lang="en-US" b="0" dirty="0" err="1"/>
              <a:t>rákötjük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erőforrásainkat</a:t>
            </a:r>
            <a:r>
              <a:rPr lang="en-US" b="0" dirty="0"/>
              <a:t> a </a:t>
            </a:r>
            <a:r>
              <a:rPr lang="en-US" b="0" dirty="0" err="1"/>
              <a:t>pipelinera</a:t>
            </a:r>
            <a:r>
              <a:rPr lang="en-US" b="0" dirty="0"/>
              <a:t>)</a:t>
            </a:r>
          </a:p>
          <a:p>
            <a:pPr marL="0" indent="0">
              <a:buFontTx/>
              <a:buNone/>
            </a:pPr>
            <a:endParaRPr lang="en-US" b="1" dirty="0"/>
          </a:p>
          <a:p>
            <a:pPr marL="0" indent="0">
              <a:buFontTx/>
              <a:buNone/>
            </a:pPr>
            <a:r>
              <a:rPr lang="en-US" b="1" dirty="0" err="1"/>
              <a:t>Megjegyzés</a:t>
            </a:r>
            <a:r>
              <a:rPr lang="en-US" b="1" dirty="0"/>
              <a:t>: </a:t>
            </a:r>
            <a:r>
              <a:rPr lang="en-US" b="0" dirty="0"/>
              <a:t>ha </a:t>
            </a:r>
            <a:r>
              <a:rPr lang="en-US" b="0" dirty="0" err="1"/>
              <a:t>már</a:t>
            </a:r>
            <a:r>
              <a:rPr lang="en-US" b="0" dirty="0"/>
              <a:t> van </a:t>
            </a:r>
            <a:r>
              <a:rPr lang="en-US" b="0" dirty="0" err="1"/>
              <a:t>envmap-etek</a:t>
            </a:r>
            <a:r>
              <a:rPr lang="en-US" b="0" dirty="0"/>
              <a:t>, </a:t>
            </a:r>
            <a:r>
              <a:rPr lang="en-US" b="0" dirty="0" err="1"/>
              <a:t>akkor</a:t>
            </a:r>
            <a:r>
              <a:rPr lang="en-US" b="0" dirty="0"/>
              <a:t> </a:t>
            </a:r>
            <a:r>
              <a:rPr lang="en-US" b="0" dirty="0" err="1"/>
              <a:t>azt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importálás</a:t>
            </a:r>
            <a:r>
              <a:rPr lang="en-US" b="0" dirty="0"/>
              <a:t> </a:t>
            </a:r>
            <a:r>
              <a:rPr lang="en-US" b="0" dirty="0" err="1"/>
              <a:t>után</a:t>
            </a:r>
            <a:r>
              <a:rPr lang="en-US" b="0" dirty="0"/>
              <a:t> </a:t>
            </a:r>
            <a:r>
              <a:rPr lang="en-US" b="0" dirty="0" err="1"/>
              <a:t>kösd</a:t>
            </a:r>
            <a:r>
              <a:rPr lang="en-US" b="0" dirty="0"/>
              <a:t> </a:t>
            </a:r>
            <a:r>
              <a:rPr lang="en-US" b="0" dirty="0" err="1"/>
              <a:t>rá</a:t>
            </a:r>
            <a:r>
              <a:rPr lang="en-US" b="0" dirty="0"/>
              <a:t> a 3. </a:t>
            </a:r>
            <a:r>
              <a:rPr lang="en-US" b="0" dirty="0" err="1"/>
              <a:t>indexre</a:t>
            </a:r>
            <a:r>
              <a:rPr lang="en-US" b="0" dirty="0"/>
              <a:t>: 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 err="1"/>
              <a:t>env.CreateSRV</a:t>
            </a:r>
            <a:r>
              <a:rPr lang="en-US" b="0" dirty="0"/>
              <a:t>(</a:t>
            </a:r>
            <a:r>
              <a:rPr lang="en-US" b="0" dirty="0" err="1"/>
              <a:t>device.Get</a:t>
            </a:r>
            <a:r>
              <a:rPr lang="en-US" b="0" dirty="0"/>
              <a:t>(), </a:t>
            </a:r>
            <a:r>
              <a:rPr lang="en-US" b="0" dirty="0" err="1"/>
              <a:t>texHeap.Get</a:t>
            </a:r>
            <a:r>
              <a:rPr lang="en-US" b="0" dirty="0"/>
              <a:t>(), 3);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57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Utolsó</a:t>
            </a:r>
            <a:r>
              <a:rPr lang="en-US" dirty="0"/>
              <a:t> </a:t>
            </a:r>
            <a:r>
              <a:rPr lang="en-US" dirty="0" err="1"/>
              <a:t>lépésként</a:t>
            </a:r>
            <a:r>
              <a:rPr lang="en-US" dirty="0"/>
              <a:t> fell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tölteni</a:t>
            </a:r>
            <a:r>
              <a:rPr lang="en-US" dirty="0"/>
              <a:t> a </a:t>
            </a:r>
            <a:r>
              <a:rPr lang="en-US" dirty="0" err="1"/>
              <a:t>textúrákat</a:t>
            </a:r>
            <a:r>
              <a:rPr lang="en-US" dirty="0"/>
              <a:t> a GPU-ra.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pirossal</a:t>
            </a:r>
            <a:r>
              <a:rPr lang="en-US" dirty="0"/>
              <a:t> </a:t>
            </a:r>
            <a:r>
              <a:rPr lang="en-US" dirty="0" err="1"/>
              <a:t>lett</a:t>
            </a:r>
            <a:r>
              <a:rPr lang="en-US" dirty="0"/>
              <a:t> </a:t>
            </a:r>
            <a:r>
              <a:rPr lang="en-US" dirty="0" err="1"/>
              <a:t>kiemelve</a:t>
            </a:r>
            <a:r>
              <a:rPr lang="en-US" dirty="0"/>
              <a:t> </a:t>
            </a:r>
            <a:r>
              <a:rPr lang="en-US" dirty="0" err="1"/>
              <a:t>ami</a:t>
            </a:r>
            <a:r>
              <a:rPr lang="en-US" dirty="0"/>
              <a:t> a </a:t>
            </a:r>
            <a:r>
              <a:rPr lang="en-US" dirty="0" err="1"/>
              <a:t>lényegi</a:t>
            </a:r>
            <a:r>
              <a:rPr lang="en-US" dirty="0"/>
              <a:t> </a:t>
            </a:r>
            <a:r>
              <a:rPr lang="en-US" dirty="0" err="1"/>
              <a:t>része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00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47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egyszerű</a:t>
            </a:r>
            <a:r>
              <a:rPr lang="en-US" dirty="0"/>
              <a:t> root signature 3 </a:t>
            </a:r>
            <a:r>
              <a:rPr lang="en-US" dirty="0" err="1"/>
              <a:t>fontos</a:t>
            </a:r>
            <a:r>
              <a:rPr lang="en-US" dirty="0"/>
              <a:t> </a:t>
            </a:r>
            <a:r>
              <a:rPr lang="en-US" dirty="0" err="1"/>
              <a:t>dologgal</a:t>
            </a:r>
            <a:r>
              <a:rPr lang="en-US" dirty="0"/>
              <a:t>: </a:t>
            </a:r>
            <a:r>
              <a:rPr lang="en-US" dirty="0" err="1"/>
              <a:t>perframe</a:t>
            </a:r>
            <a:r>
              <a:rPr lang="en-US" dirty="0"/>
              <a:t> </a:t>
            </a:r>
            <a:r>
              <a:rPr lang="en-US" dirty="0" err="1"/>
              <a:t>konstans</a:t>
            </a:r>
            <a:r>
              <a:rPr lang="en-US" dirty="0"/>
              <a:t> buffer, per object </a:t>
            </a:r>
            <a:r>
              <a:rPr lang="en-US" dirty="0" err="1"/>
              <a:t>konstans</a:t>
            </a:r>
            <a:r>
              <a:rPr lang="en-US" dirty="0"/>
              <a:t> buffer,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textúráknak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descriptor table meg </a:t>
            </a:r>
            <a:r>
              <a:rPr lang="en-US" dirty="0" err="1"/>
              <a:t>egy</a:t>
            </a:r>
            <a:r>
              <a:rPr lang="en-US" dirty="0"/>
              <a:t> static sampler.</a:t>
            </a:r>
          </a:p>
          <a:p>
            <a:endParaRPr lang="en-US" dirty="0"/>
          </a:p>
          <a:p>
            <a:r>
              <a:rPr lang="en-US" b="1" dirty="0" err="1"/>
              <a:t>Megjegyzés</a:t>
            </a:r>
            <a:r>
              <a:rPr lang="en-US" b="1" dirty="0"/>
              <a:t>:</a:t>
            </a:r>
            <a:r>
              <a:rPr lang="en-US" dirty="0"/>
              <a:t> ha </a:t>
            </a:r>
            <a:r>
              <a:rPr lang="en-US" dirty="0" err="1"/>
              <a:t>már</a:t>
            </a:r>
            <a:r>
              <a:rPr lang="en-US" dirty="0"/>
              <a:t> van </a:t>
            </a:r>
            <a:r>
              <a:rPr lang="en-US" dirty="0" err="1"/>
              <a:t>envmap-etek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numDescriptors</a:t>
            </a:r>
            <a:r>
              <a:rPr lang="en-US" dirty="0"/>
              <a:t>=4 </a:t>
            </a:r>
            <a:r>
              <a:rPr lang="en-US" dirty="0" err="1"/>
              <a:t>logikusan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25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Ezekre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inputokra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outputokra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szükségünk</a:t>
            </a:r>
            <a:r>
              <a:rPr lang="en-US" dirty="0"/>
              <a:t> a vertex </a:t>
            </a:r>
            <a:r>
              <a:rPr lang="en-US" dirty="0" err="1"/>
              <a:t>shaderben</a:t>
            </a:r>
            <a:r>
              <a:rPr lang="en-US" dirty="0"/>
              <a:t>. </a:t>
            </a:r>
            <a:r>
              <a:rPr lang="en-US" dirty="0" err="1"/>
              <a:t>Eddig</a:t>
            </a:r>
            <a:r>
              <a:rPr lang="en-US" dirty="0"/>
              <a:t> </a:t>
            </a:r>
            <a:r>
              <a:rPr lang="en-US" dirty="0" err="1"/>
              <a:t>azon</a:t>
            </a:r>
            <a:r>
              <a:rPr lang="en-US" dirty="0"/>
              <a:t> </a:t>
            </a:r>
            <a:r>
              <a:rPr lang="en-US" dirty="0" err="1"/>
              <a:t>dolgoztunk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modellünkben</a:t>
            </a:r>
            <a:r>
              <a:rPr lang="en-US" dirty="0"/>
              <a:t> </a:t>
            </a:r>
            <a:r>
              <a:rPr lang="en-US" dirty="0" err="1"/>
              <a:t>amit</a:t>
            </a:r>
            <a:r>
              <a:rPr lang="en-US" dirty="0"/>
              <a:t> </a:t>
            </a:r>
            <a:r>
              <a:rPr lang="en-US" dirty="0" err="1"/>
              <a:t>átadunk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input </a:t>
            </a:r>
            <a:r>
              <a:rPr lang="en-US" dirty="0" err="1"/>
              <a:t>assemblernek</a:t>
            </a:r>
            <a:r>
              <a:rPr lang="en-US" dirty="0"/>
              <a:t>, </a:t>
            </a:r>
            <a:r>
              <a:rPr lang="en-US" dirty="0" err="1"/>
              <a:t>annak</a:t>
            </a:r>
            <a:r>
              <a:rPr lang="en-US" dirty="0"/>
              <a:t> </a:t>
            </a:r>
            <a:r>
              <a:rPr lang="en-US" dirty="0" err="1"/>
              <a:t>ténylegesen</a:t>
            </a:r>
            <a:r>
              <a:rPr lang="en-US" dirty="0"/>
              <a:t> </a:t>
            </a:r>
            <a:r>
              <a:rPr lang="en-US" dirty="0" err="1"/>
              <a:t>legyenek</a:t>
            </a:r>
            <a:r>
              <a:rPr lang="en-US" dirty="0"/>
              <a:t> </a:t>
            </a:r>
            <a:r>
              <a:rPr lang="en-US" dirty="0" err="1"/>
              <a:t>tangens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binormal </a:t>
            </a:r>
            <a:r>
              <a:rPr lang="en-US" dirty="0" err="1"/>
              <a:t>vektorai</a:t>
            </a:r>
            <a:r>
              <a:rPr lang="en-US" dirty="0"/>
              <a:t>. </a:t>
            </a:r>
            <a:r>
              <a:rPr lang="en-US" dirty="0" err="1"/>
              <a:t>Deriválással</a:t>
            </a:r>
            <a:r>
              <a:rPr lang="en-US" dirty="0"/>
              <a:t> </a:t>
            </a:r>
            <a:r>
              <a:rPr lang="en-US" dirty="0" err="1"/>
              <a:t>ugyan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lehetne</a:t>
            </a:r>
            <a:r>
              <a:rPr lang="en-US" dirty="0"/>
              <a:t> </a:t>
            </a:r>
            <a:r>
              <a:rPr lang="en-US" dirty="0" err="1"/>
              <a:t>számolni</a:t>
            </a:r>
            <a:r>
              <a:rPr lang="en-US" dirty="0"/>
              <a:t> </a:t>
            </a:r>
            <a:r>
              <a:rPr lang="en-US" dirty="0" err="1"/>
              <a:t>ezeket</a:t>
            </a:r>
            <a:r>
              <a:rPr lang="en-US" dirty="0"/>
              <a:t> a GPU-n, de </a:t>
            </a:r>
            <a:r>
              <a:rPr lang="en-US" dirty="0" err="1"/>
              <a:t>jobban</a:t>
            </a:r>
            <a:r>
              <a:rPr lang="en-US" dirty="0"/>
              <a:t> </a:t>
            </a:r>
            <a:r>
              <a:rPr lang="en-US" dirty="0" err="1"/>
              <a:t>átlátható</a:t>
            </a:r>
            <a:r>
              <a:rPr lang="en-US" dirty="0"/>
              <a:t> </a:t>
            </a:r>
            <a:r>
              <a:rPr lang="en-US" dirty="0" err="1"/>
              <a:t>így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Az </a:t>
            </a:r>
            <a:r>
              <a:rPr lang="en-US" dirty="0" err="1"/>
              <a:t>outputokban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a </a:t>
            </a:r>
            <a:r>
              <a:rPr lang="en-US" dirty="0" err="1"/>
              <a:t>szokásos</a:t>
            </a:r>
            <a:r>
              <a:rPr lang="en-US" dirty="0"/>
              <a:t> 3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után</a:t>
            </a:r>
            <a:r>
              <a:rPr lang="en-US" dirty="0"/>
              <a:t> </a:t>
            </a:r>
            <a:r>
              <a:rPr lang="en-US" dirty="0" err="1"/>
              <a:t>átadunk</a:t>
            </a:r>
            <a:r>
              <a:rPr lang="en-US" dirty="0"/>
              <a:t> 2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vektort</a:t>
            </a:r>
            <a:r>
              <a:rPr lang="en-US" dirty="0"/>
              <a:t>, a </a:t>
            </a:r>
            <a:r>
              <a:rPr lang="en-US" dirty="0" err="1"/>
              <a:t>lightDirTS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viewDirTS</a:t>
            </a:r>
            <a:r>
              <a:rPr lang="en-US" dirty="0"/>
              <a:t> </a:t>
            </a:r>
            <a:r>
              <a:rPr lang="en-US" dirty="0" err="1"/>
              <a:t>azok</a:t>
            </a:r>
            <a:r>
              <a:rPr lang="en-US" dirty="0"/>
              <a:t> a </a:t>
            </a:r>
            <a:r>
              <a:rPr lang="en-US" dirty="0" err="1"/>
              <a:t>következő</a:t>
            </a:r>
            <a:r>
              <a:rPr lang="en-US" dirty="0"/>
              <a:t> </a:t>
            </a:r>
            <a:r>
              <a:rPr lang="en-US" dirty="0" err="1"/>
              <a:t>vektorok</a:t>
            </a:r>
            <a:r>
              <a:rPr lang="en-US" dirty="0"/>
              <a:t> </a:t>
            </a:r>
            <a:r>
              <a:rPr lang="en-US" dirty="0" err="1"/>
              <a:t>lesznek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lightDirTS</a:t>
            </a:r>
            <a:r>
              <a:rPr lang="en-US" dirty="0"/>
              <a:t>: a </a:t>
            </a:r>
            <a:r>
              <a:rPr lang="en-US" dirty="0" err="1"/>
              <a:t>fényforrás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mutató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viewDirTS</a:t>
            </a:r>
            <a:r>
              <a:rPr lang="en-US" dirty="0"/>
              <a:t>: a </a:t>
            </a:r>
            <a:r>
              <a:rPr lang="en-US" dirty="0" err="1"/>
              <a:t>szem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mutató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. (</a:t>
            </a:r>
            <a:r>
              <a:rPr lang="en-US" dirty="0" err="1"/>
              <a:t>szem</a:t>
            </a:r>
            <a:r>
              <a:rPr lang="en-US" dirty="0"/>
              <a:t> =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aktuális</a:t>
            </a:r>
            <a:r>
              <a:rPr lang="en-US" dirty="0"/>
              <a:t> </a:t>
            </a:r>
            <a:r>
              <a:rPr lang="en-US" dirty="0" err="1"/>
              <a:t>pozíciója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 TS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annyit</a:t>
            </a:r>
            <a:r>
              <a:rPr lang="en-US" dirty="0"/>
              <a:t> </a:t>
            </a:r>
            <a:r>
              <a:rPr lang="en-US" dirty="0" err="1"/>
              <a:t>rövidít</a:t>
            </a:r>
            <a:r>
              <a:rPr lang="en-US" dirty="0"/>
              <a:t> a </a:t>
            </a:r>
            <a:r>
              <a:rPr lang="en-US" dirty="0" err="1"/>
              <a:t>végén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Texture Space,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talán</a:t>
            </a:r>
            <a:r>
              <a:rPr lang="en-US" dirty="0"/>
              <a:t> </a:t>
            </a:r>
            <a:r>
              <a:rPr lang="en-US" dirty="0" err="1"/>
              <a:t>segíthet</a:t>
            </a:r>
            <a:r>
              <a:rPr lang="en-US" dirty="0"/>
              <a:t> </a:t>
            </a:r>
            <a:r>
              <a:rPr lang="en-US" dirty="0" err="1"/>
              <a:t>abban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a </a:t>
            </a:r>
            <a:r>
              <a:rPr lang="en-US" dirty="0" err="1"/>
              <a:t>szokásos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koordinátákban</a:t>
            </a:r>
            <a:r>
              <a:rPr lang="en-US" dirty="0"/>
              <a:t> </a:t>
            </a:r>
            <a:r>
              <a:rPr lang="en-US" dirty="0" err="1"/>
              <a:t>vagyunk</a:t>
            </a:r>
            <a:r>
              <a:rPr lang="en-US" dirty="0"/>
              <a:t> </a:t>
            </a:r>
            <a:r>
              <a:rPr lang="en-US" dirty="0" err="1"/>
              <a:t>jelenleg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Az,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jelent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koordinátarendszerében</a:t>
            </a:r>
            <a:r>
              <a:rPr lang="en-US" dirty="0"/>
              <a:t> </a:t>
            </a:r>
            <a:r>
              <a:rPr lang="en-US" dirty="0" err="1"/>
              <a:t>vagyunk</a:t>
            </a:r>
            <a:r>
              <a:rPr lang="en-US" dirty="0"/>
              <a:t>, </a:t>
            </a:r>
            <a:r>
              <a:rPr lang="en-US" dirty="0" err="1"/>
              <a:t>azt</a:t>
            </a:r>
            <a:r>
              <a:rPr lang="en-US" dirty="0"/>
              <a:t> a </a:t>
            </a:r>
            <a:r>
              <a:rPr lang="en-US" dirty="0" err="1"/>
              <a:t>kövektezőkben</a:t>
            </a:r>
            <a:r>
              <a:rPr lang="en-US" dirty="0"/>
              <a:t> </a:t>
            </a:r>
            <a:r>
              <a:rPr lang="en-US" dirty="0" err="1"/>
              <a:t>fogjuk</a:t>
            </a:r>
            <a:r>
              <a:rPr lang="en-US" dirty="0"/>
              <a:t> </a:t>
            </a:r>
            <a:r>
              <a:rPr lang="en-US" dirty="0" err="1"/>
              <a:t>tárgyalni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25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Linalg</a:t>
            </a:r>
            <a:r>
              <a:rPr lang="en-US" dirty="0"/>
              <a:t> </a:t>
            </a:r>
            <a:r>
              <a:rPr lang="en-US" dirty="0" err="1"/>
              <a:t>emlékeztető</a:t>
            </a:r>
            <a:r>
              <a:rPr lang="en-US" dirty="0"/>
              <a:t>: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Ortonormált</a:t>
            </a:r>
            <a:r>
              <a:rPr lang="en-US" dirty="0"/>
              <a:t> </a:t>
            </a:r>
            <a:r>
              <a:rPr lang="en-US" dirty="0" err="1"/>
              <a:t>bázis</a:t>
            </a:r>
            <a:r>
              <a:rPr lang="en-US" dirty="0"/>
              <a:t> (ONB, </a:t>
            </a:r>
            <a:r>
              <a:rPr lang="en-US" dirty="0" err="1"/>
              <a:t>angol</a:t>
            </a:r>
            <a:r>
              <a:rPr lang="en-US" dirty="0"/>
              <a:t> </a:t>
            </a:r>
            <a:r>
              <a:rPr lang="en-US" dirty="0" err="1"/>
              <a:t>irodalomban</a:t>
            </a:r>
            <a:r>
              <a:rPr lang="en-US" dirty="0"/>
              <a:t> </a:t>
            </a:r>
            <a:r>
              <a:rPr lang="en-US" dirty="0" err="1"/>
              <a:t>általában</a:t>
            </a:r>
            <a:r>
              <a:rPr lang="en-US" dirty="0"/>
              <a:t> ONS): </a:t>
            </a:r>
            <a:r>
              <a:rPr lang="en-US" dirty="0" err="1"/>
              <a:t>olyan</a:t>
            </a:r>
            <a:r>
              <a:rPr lang="en-US" dirty="0"/>
              <a:t> </a:t>
            </a:r>
            <a:r>
              <a:rPr lang="en-US" dirty="0" err="1"/>
              <a:t>bázis</a:t>
            </a:r>
            <a:r>
              <a:rPr lang="en-US" dirty="0"/>
              <a:t> </a:t>
            </a:r>
            <a:r>
              <a:rPr lang="en-US" dirty="0" err="1"/>
              <a:t>amelynek</a:t>
            </a:r>
            <a:r>
              <a:rPr lang="en-US" dirty="0"/>
              <a:t> </a:t>
            </a:r>
            <a:r>
              <a:rPr lang="en-US" dirty="0" err="1"/>
              <a:t>vektorai</a:t>
            </a:r>
            <a:r>
              <a:rPr lang="en-US" dirty="0"/>
              <a:t> </a:t>
            </a:r>
            <a:r>
              <a:rPr lang="en-US" dirty="0" err="1"/>
              <a:t>egység</a:t>
            </a:r>
            <a:r>
              <a:rPr lang="en-US" dirty="0"/>
              <a:t> </a:t>
            </a:r>
            <a:r>
              <a:rPr lang="en-US" dirty="0" err="1"/>
              <a:t>hosszúak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páronként</a:t>
            </a:r>
            <a:r>
              <a:rPr lang="en-US" dirty="0"/>
              <a:t> </a:t>
            </a:r>
            <a:r>
              <a:rPr lang="en-US" dirty="0" err="1"/>
              <a:t>merőlegesek</a:t>
            </a:r>
            <a:r>
              <a:rPr lang="en-US" dirty="0"/>
              <a:t> </a:t>
            </a:r>
            <a:r>
              <a:rPr lang="en-US" dirty="0" err="1"/>
              <a:t>egymásra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is </a:t>
            </a:r>
            <a:r>
              <a:rPr lang="en-US" dirty="0" err="1"/>
              <a:t>igaz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ha </a:t>
            </a:r>
            <a:r>
              <a:rPr lang="en-US" dirty="0" err="1"/>
              <a:t>ezen</a:t>
            </a:r>
            <a:r>
              <a:rPr lang="en-US" dirty="0"/>
              <a:t> </a:t>
            </a:r>
            <a:r>
              <a:rPr lang="en-US" dirty="0" err="1"/>
              <a:t>bázisvektorokat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mátrixba</a:t>
            </a:r>
            <a:r>
              <a:rPr lang="en-US" dirty="0"/>
              <a:t> </a:t>
            </a:r>
            <a:r>
              <a:rPr lang="en-US" dirty="0" err="1"/>
              <a:t>szervezzük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unitér</a:t>
            </a:r>
            <a:r>
              <a:rPr lang="en-US" dirty="0"/>
              <a:t> </a:t>
            </a:r>
            <a:r>
              <a:rPr lang="en-US" dirty="0" err="1"/>
              <a:t>mátrixot</a:t>
            </a:r>
            <a:r>
              <a:rPr lang="en-US" dirty="0"/>
              <a:t> </a:t>
            </a:r>
            <a:r>
              <a:rPr lang="en-US" dirty="0" err="1"/>
              <a:t>kapunk</a:t>
            </a:r>
            <a:r>
              <a:rPr lang="en-US" dirty="0"/>
              <a:t>.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inverze</a:t>
            </a:r>
            <a:r>
              <a:rPr lang="en-US" dirty="0"/>
              <a:t> </a:t>
            </a:r>
            <a:r>
              <a:rPr lang="en-US" dirty="0" err="1"/>
              <a:t>ennek</a:t>
            </a:r>
            <a:r>
              <a:rPr lang="en-US" dirty="0"/>
              <a:t> a </a:t>
            </a:r>
            <a:r>
              <a:rPr lang="en-US" dirty="0" err="1"/>
              <a:t>mátrixnak</a:t>
            </a:r>
            <a:r>
              <a:rPr lang="en-US" dirty="0"/>
              <a:t> a </a:t>
            </a:r>
            <a:r>
              <a:rPr lang="en-US" dirty="0" err="1"/>
              <a:t>transzponáltjának</a:t>
            </a:r>
            <a:r>
              <a:rPr lang="en-US" dirty="0"/>
              <a:t> a </a:t>
            </a:r>
            <a:r>
              <a:rPr lang="en-US" dirty="0" err="1"/>
              <a:t>komplex</a:t>
            </a:r>
            <a:r>
              <a:rPr lang="en-US" dirty="0"/>
              <a:t> </a:t>
            </a:r>
            <a:r>
              <a:rPr lang="en-US" dirty="0" err="1"/>
              <a:t>konjugáltja</a:t>
            </a:r>
            <a:r>
              <a:rPr lang="en-US" dirty="0"/>
              <a:t>. </a:t>
            </a:r>
            <a:r>
              <a:rPr lang="en-US" dirty="0" err="1"/>
              <a:t>Mivel</a:t>
            </a:r>
            <a:r>
              <a:rPr lang="en-US" dirty="0"/>
              <a:t> </a:t>
            </a:r>
            <a:r>
              <a:rPr lang="en-US" dirty="0" err="1"/>
              <a:t>valós</a:t>
            </a:r>
            <a:r>
              <a:rPr lang="en-US" dirty="0"/>
              <a:t> </a:t>
            </a:r>
            <a:r>
              <a:rPr lang="en-US" dirty="0" err="1"/>
              <a:t>esetben</a:t>
            </a:r>
            <a:r>
              <a:rPr lang="en-US" dirty="0"/>
              <a:t> </a:t>
            </a:r>
            <a:r>
              <a:rPr lang="en-US" dirty="0" err="1"/>
              <a:t>vagyunk</a:t>
            </a:r>
            <a:r>
              <a:rPr lang="en-US" dirty="0"/>
              <a:t>, </a:t>
            </a:r>
            <a:r>
              <a:rPr lang="en-US" dirty="0" err="1"/>
              <a:t>ezért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inverz</a:t>
            </a:r>
            <a:r>
              <a:rPr lang="en-US" dirty="0"/>
              <a:t> a </a:t>
            </a:r>
            <a:r>
              <a:rPr lang="en-US" dirty="0" err="1"/>
              <a:t>transzponált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.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azért</a:t>
            </a:r>
            <a:r>
              <a:rPr lang="en-US" dirty="0"/>
              <a:t> </a:t>
            </a:r>
            <a:r>
              <a:rPr lang="en-US" dirty="0" err="1"/>
              <a:t>nagyon</a:t>
            </a:r>
            <a:r>
              <a:rPr lang="en-US" dirty="0"/>
              <a:t> </a:t>
            </a:r>
            <a:r>
              <a:rPr lang="en-US" dirty="0" err="1"/>
              <a:t>kényelmes</a:t>
            </a:r>
            <a:r>
              <a:rPr lang="en-US" dirty="0"/>
              <a:t>, </a:t>
            </a:r>
            <a:r>
              <a:rPr lang="en-US" dirty="0" err="1"/>
              <a:t>mert</a:t>
            </a:r>
            <a:r>
              <a:rPr lang="en-US" dirty="0"/>
              <a:t> HLSL-ben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GPU-n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invertálás</a:t>
            </a:r>
            <a:r>
              <a:rPr lang="en-US" dirty="0"/>
              <a:t> m</a:t>
            </a:r>
            <a:r>
              <a:rPr lang="hu-HU" dirty="0"/>
              <a:t>ű</a:t>
            </a:r>
            <a:r>
              <a:rPr lang="en-US" dirty="0" err="1"/>
              <a:t>velet</a:t>
            </a:r>
            <a:r>
              <a:rPr lang="en-US" dirty="0"/>
              <a:t>, </a:t>
            </a:r>
            <a:r>
              <a:rPr lang="en-US" dirty="0" err="1"/>
              <a:t>ennek</a:t>
            </a:r>
            <a:r>
              <a:rPr lang="en-US" dirty="0"/>
              <a:t> a </a:t>
            </a:r>
            <a:r>
              <a:rPr lang="en-US" dirty="0" err="1"/>
              <a:t>fő</a:t>
            </a:r>
            <a:r>
              <a:rPr lang="en-US" dirty="0"/>
              <a:t> </a:t>
            </a:r>
            <a:r>
              <a:rPr lang="en-US" dirty="0" err="1"/>
              <a:t>oka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egyértelmű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kezelni</a:t>
            </a:r>
            <a:r>
              <a:rPr lang="en-US" dirty="0"/>
              <a:t>, ha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inverz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létezik</a:t>
            </a:r>
            <a:r>
              <a:rPr lang="en-US" dirty="0"/>
              <a:t> (</a:t>
            </a:r>
            <a:r>
              <a:rPr lang="en-US" dirty="0" err="1"/>
              <a:t>természetesen</a:t>
            </a:r>
            <a:r>
              <a:rPr lang="en-US" dirty="0"/>
              <a:t> </a:t>
            </a:r>
            <a:r>
              <a:rPr lang="en-US" dirty="0" err="1"/>
              <a:t>magunk</a:t>
            </a:r>
            <a:r>
              <a:rPr lang="en-US" dirty="0"/>
              <a:t> </a:t>
            </a:r>
            <a:r>
              <a:rPr lang="en-US" dirty="0" err="1"/>
              <a:t>implementálhatnánk</a:t>
            </a:r>
            <a:r>
              <a:rPr lang="en-US" dirty="0"/>
              <a:t>, de </a:t>
            </a:r>
            <a:r>
              <a:rPr lang="en-US" dirty="0" err="1"/>
              <a:t>felesleges</a:t>
            </a:r>
            <a:r>
              <a:rPr lang="en-US" dirty="0"/>
              <a:t>). </a:t>
            </a:r>
            <a:r>
              <a:rPr lang="en-US" dirty="0" err="1"/>
              <a:t>Viszont</a:t>
            </a:r>
            <a:r>
              <a:rPr lang="en-US" dirty="0"/>
              <a:t> </a:t>
            </a:r>
            <a:r>
              <a:rPr lang="en-US" dirty="0" err="1"/>
              <a:t>transzponálás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kifejezetten</a:t>
            </a:r>
            <a:r>
              <a:rPr lang="en-US" dirty="0"/>
              <a:t> </a:t>
            </a:r>
            <a:r>
              <a:rPr lang="en-US" dirty="0" err="1"/>
              <a:t>egyszer</a:t>
            </a:r>
            <a:r>
              <a:rPr lang="hu-HU" dirty="0"/>
              <a:t>ű</a:t>
            </a:r>
            <a:r>
              <a:rPr lang="en-US" dirty="0"/>
              <a:t> m</a:t>
            </a:r>
            <a:r>
              <a:rPr lang="hu-HU" dirty="0"/>
              <a:t>ű</a:t>
            </a:r>
            <a:r>
              <a:rPr lang="en-US" dirty="0" err="1"/>
              <a:t>velet</a:t>
            </a:r>
            <a:r>
              <a:rPr lang="en-US" dirty="0"/>
              <a:t>, </a:t>
            </a:r>
            <a:r>
              <a:rPr lang="en-US" dirty="0" err="1"/>
              <a:t>sőt</a:t>
            </a:r>
            <a:r>
              <a:rPr lang="en-US" dirty="0"/>
              <a:t>, </a:t>
            </a:r>
            <a:r>
              <a:rPr lang="en-US" dirty="0" err="1"/>
              <a:t>annak</a:t>
            </a:r>
            <a:r>
              <a:rPr lang="en-US" dirty="0"/>
              <a:t> </a:t>
            </a:r>
            <a:r>
              <a:rPr lang="en-US" dirty="0" err="1"/>
              <a:t>függvényében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melyik</a:t>
            </a:r>
            <a:r>
              <a:rPr lang="en-US" dirty="0"/>
              <a:t> </a:t>
            </a:r>
            <a:r>
              <a:rPr lang="en-US" dirty="0" err="1"/>
              <a:t>oldalról</a:t>
            </a:r>
            <a:r>
              <a:rPr lang="en-US" dirty="0"/>
              <a:t> </a:t>
            </a:r>
            <a:r>
              <a:rPr lang="en-US" dirty="0" err="1"/>
              <a:t>szorzunk</a:t>
            </a:r>
            <a:r>
              <a:rPr lang="en-US" dirty="0"/>
              <a:t> </a:t>
            </a:r>
            <a:r>
              <a:rPr lang="en-US" dirty="0" err="1"/>
              <a:t>ezzel</a:t>
            </a:r>
            <a:r>
              <a:rPr lang="en-US" dirty="0"/>
              <a:t> a </a:t>
            </a:r>
            <a:r>
              <a:rPr lang="en-US" dirty="0" err="1"/>
              <a:t>mátrixxal</a:t>
            </a:r>
            <a:r>
              <a:rPr lang="en-US" dirty="0"/>
              <a:t>, </a:t>
            </a:r>
            <a:r>
              <a:rPr lang="en-US" dirty="0" err="1"/>
              <a:t>eldönthetjük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melyik</a:t>
            </a:r>
            <a:r>
              <a:rPr lang="en-US" dirty="0"/>
              <a:t> </a:t>
            </a:r>
            <a:r>
              <a:rPr lang="en-US" dirty="0" err="1"/>
              <a:t>irányba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transzformálni</a:t>
            </a:r>
            <a:r>
              <a:rPr lang="en-US" dirty="0"/>
              <a:t>. </a:t>
            </a:r>
            <a:r>
              <a:rPr lang="en-US" dirty="0" err="1"/>
              <a:t>Látni</a:t>
            </a:r>
            <a:r>
              <a:rPr lang="en-US" dirty="0"/>
              <a:t> </a:t>
            </a:r>
            <a:r>
              <a:rPr lang="en-US" dirty="0" err="1"/>
              <a:t>fogjuk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miért</a:t>
            </a:r>
            <a:r>
              <a:rPr lang="en-US" dirty="0"/>
              <a:t> </a:t>
            </a:r>
            <a:r>
              <a:rPr lang="en-US" dirty="0" err="1"/>
              <a:t>kifejezetten</a:t>
            </a:r>
            <a:r>
              <a:rPr lang="en-US" dirty="0"/>
              <a:t> </a:t>
            </a:r>
            <a:r>
              <a:rPr lang="en-US" dirty="0" err="1"/>
              <a:t>hasznos</a:t>
            </a:r>
            <a:r>
              <a:rPr lang="en-US" dirty="0"/>
              <a:t> </a:t>
            </a:r>
            <a:r>
              <a:rPr lang="en-US" dirty="0" err="1"/>
              <a:t>tulajdonság</a:t>
            </a:r>
            <a:r>
              <a:rPr lang="en-US" dirty="0"/>
              <a:t> </a:t>
            </a:r>
            <a:r>
              <a:rPr lang="en-US" dirty="0" err="1"/>
              <a:t>itt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Ennek</a:t>
            </a:r>
            <a:r>
              <a:rPr lang="en-US" dirty="0"/>
              <a:t> a </a:t>
            </a:r>
            <a:r>
              <a:rPr lang="en-US" dirty="0" err="1"/>
              <a:t>résznek</a:t>
            </a:r>
            <a:r>
              <a:rPr lang="en-US" dirty="0"/>
              <a:t> a </a:t>
            </a:r>
            <a:r>
              <a:rPr lang="en-US" dirty="0" err="1"/>
              <a:t>célja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volt,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segítsen</a:t>
            </a:r>
            <a:r>
              <a:rPr lang="en-US" dirty="0"/>
              <a:t> </a:t>
            </a:r>
            <a:r>
              <a:rPr lang="en-US" dirty="0" err="1"/>
              <a:t>esetlegesen</a:t>
            </a:r>
            <a:r>
              <a:rPr lang="en-US" dirty="0"/>
              <a:t> </a:t>
            </a:r>
            <a:r>
              <a:rPr lang="en-US" dirty="0" err="1"/>
              <a:t>elmélyíteni</a:t>
            </a:r>
            <a:r>
              <a:rPr lang="en-US" dirty="0"/>
              <a:t> </a:t>
            </a:r>
            <a:r>
              <a:rPr lang="en-US" dirty="0" err="1"/>
              <a:t>ezeket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ismereteket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02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FontTx/>
              <a:buNone/>
            </a:pPr>
            <a:r>
              <a:rPr lang="en-US" dirty="0"/>
              <a:t>Ha </a:t>
            </a:r>
            <a:r>
              <a:rPr lang="en-US" dirty="0" err="1"/>
              <a:t>megnyitod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rnormal.jpg </a:t>
            </a:r>
            <a:r>
              <a:rPr lang="en-US" dirty="0" err="1"/>
              <a:t>fájlt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látod</a:t>
            </a:r>
            <a:r>
              <a:rPr lang="en-US" dirty="0"/>
              <a:t>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nagyrész</a:t>
            </a:r>
            <a:r>
              <a:rPr lang="en-US" dirty="0"/>
              <a:t> </a:t>
            </a:r>
            <a:r>
              <a:rPr lang="en-US" dirty="0" err="1"/>
              <a:t>kékes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azért</a:t>
            </a:r>
            <a:r>
              <a:rPr lang="en-US" dirty="0"/>
              <a:t> van </a:t>
            </a:r>
            <a:r>
              <a:rPr lang="en-US" dirty="0" err="1"/>
              <a:t>mert</a:t>
            </a:r>
            <a:r>
              <a:rPr lang="en-US" dirty="0"/>
              <a:t> a Z </a:t>
            </a:r>
            <a:r>
              <a:rPr lang="en-US" dirty="0" err="1"/>
              <a:t>irányhoz</a:t>
            </a:r>
            <a:r>
              <a:rPr lang="en-US" dirty="0"/>
              <a:t> </a:t>
            </a:r>
            <a:r>
              <a:rPr lang="en-US" dirty="0" err="1"/>
              <a:t>képest</a:t>
            </a:r>
            <a:r>
              <a:rPr lang="en-US" dirty="0"/>
              <a:t> </a:t>
            </a:r>
            <a:r>
              <a:rPr lang="en-US" dirty="0" err="1"/>
              <a:t>szokták</a:t>
            </a:r>
            <a:r>
              <a:rPr lang="en-US" dirty="0"/>
              <a:t> </a:t>
            </a:r>
            <a:r>
              <a:rPr lang="en-US" dirty="0" err="1"/>
              <a:t>elmozgatni</a:t>
            </a:r>
            <a:r>
              <a:rPr lang="en-US" dirty="0"/>
              <a:t> a </a:t>
            </a:r>
            <a:r>
              <a:rPr lang="en-US" dirty="0" err="1"/>
              <a:t>normálokat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ahol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változtatni</a:t>
            </a:r>
            <a:r>
              <a:rPr lang="en-US" dirty="0"/>
              <a:t>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normálison</a:t>
            </a:r>
            <a:r>
              <a:rPr lang="en-US" dirty="0"/>
              <a:t>, </a:t>
            </a:r>
            <a:r>
              <a:rPr lang="en-US" dirty="0" err="1"/>
              <a:t>ott</a:t>
            </a:r>
            <a:r>
              <a:rPr lang="en-US" dirty="0"/>
              <a:t> 0,0,1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érték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abba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belegondolni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 T,B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információnk</a:t>
            </a:r>
            <a:r>
              <a:rPr lang="en-US" dirty="0"/>
              <a:t> a </a:t>
            </a:r>
            <a:r>
              <a:rPr lang="en-US" dirty="0" err="1"/>
              <a:t>vertexekről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ugyanúgy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használni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mappet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normál</a:t>
            </a:r>
            <a:r>
              <a:rPr lang="en-US" dirty="0"/>
              <a:t> map </a:t>
            </a:r>
            <a:r>
              <a:rPr lang="en-US" dirty="0" err="1"/>
              <a:t>amit</a:t>
            </a:r>
            <a:r>
              <a:rPr lang="en-US" dirty="0"/>
              <a:t> </a:t>
            </a:r>
            <a:r>
              <a:rPr lang="en-US" dirty="0" err="1"/>
              <a:t>készítene</a:t>
            </a:r>
            <a:r>
              <a:rPr lang="en-US" dirty="0"/>
              <a:t> a m</a:t>
            </a:r>
            <a:r>
              <a:rPr lang="hu-HU" dirty="0"/>
              <a:t>ű</a:t>
            </a:r>
            <a:r>
              <a:rPr lang="en-US" dirty="0" err="1"/>
              <a:t>vészünk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kifejezett</a:t>
            </a:r>
            <a:r>
              <a:rPr lang="en-US" dirty="0"/>
              <a:t> mesh-</a:t>
            </a:r>
            <a:r>
              <a:rPr lang="en-US" dirty="0" err="1"/>
              <a:t>hez</a:t>
            </a:r>
            <a:r>
              <a:rPr lang="en-US" dirty="0"/>
              <a:t> </a:t>
            </a:r>
            <a:r>
              <a:rPr lang="en-US" dirty="0" err="1"/>
              <a:t>tartozik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kellene</a:t>
            </a:r>
            <a:r>
              <a:rPr lang="en-US" dirty="0"/>
              <a:t> </a:t>
            </a:r>
            <a:r>
              <a:rPr lang="en-US" dirty="0" err="1"/>
              <a:t>lekódolni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abszolút</a:t>
            </a:r>
            <a:r>
              <a:rPr lang="en-US" dirty="0"/>
              <a:t> </a:t>
            </a:r>
            <a:r>
              <a:rPr lang="en-US" dirty="0" err="1"/>
              <a:t>koordinátákban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áll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normálvektor</a:t>
            </a:r>
            <a:r>
              <a:rPr lang="en-US" dirty="0"/>
              <a:t> </a:t>
            </a:r>
            <a:r>
              <a:rPr lang="en-US" dirty="0" err="1"/>
              <a:t>magán</a:t>
            </a:r>
            <a:r>
              <a:rPr lang="en-US" dirty="0"/>
              <a:t> </a:t>
            </a:r>
            <a:r>
              <a:rPr lang="en-US" dirty="0" err="1"/>
              <a:t>worldspace</a:t>
            </a:r>
            <a:r>
              <a:rPr lang="en-US" dirty="0"/>
              <a:t>-ben (</a:t>
            </a:r>
            <a:r>
              <a:rPr lang="en-US" dirty="0" err="1"/>
              <a:t>modellezési</a:t>
            </a:r>
            <a:r>
              <a:rPr lang="en-US" dirty="0"/>
              <a:t> </a:t>
            </a:r>
            <a:r>
              <a:rPr lang="en-US" dirty="0" err="1"/>
              <a:t>koordinátarendszerben</a:t>
            </a:r>
            <a:r>
              <a:rPr lang="en-US" dirty="0"/>
              <a:t>). De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nagyon</a:t>
            </a:r>
            <a:r>
              <a:rPr lang="en-US" dirty="0"/>
              <a:t> </a:t>
            </a:r>
            <a:r>
              <a:rPr lang="en-US" dirty="0" err="1"/>
              <a:t>pazarló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csomó</a:t>
            </a:r>
            <a:r>
              <a:rPr lang="en-US" dirty="0"/>
              <a:t> </a:t>
            </a:r>
            <a:r>
              <a:rPr lang="en-US" dirty="0" err="1"/>
              <a:t>ilyen</a:t>
            </a:r>
            <a:r>
              <a:rPr lang="en-US" dirty="0"/>
              <a:t> </a:t>
            </a:r>
            <a:r>
              <a:rPr lang="en-US" dirty="0" err="1"/>
              <a:t>véletlenszer</a:t>
            </a:r>
            <a:r>
              <a:rPr lang="hu-HU" dirty="0"/>
              <a:t>ű</a:t>
            </a:r>
            <a:r>
              <a:rPr lang="en-US" dirty="0"/>
              <a:t> </a:t>
            </a:r>
            <a:r>
              <a:rPr lang="en-US" dirty="0" err="1"/>
              <a:t>kosz</a:t>
            </a:r>
            <a:r>
              <a:rPr lang="en-US" dirty="0"/>
              <a:t>, </a:t>
            </a:r>
            <a:r>
              <a:rPr lang="en-US" dirty="0" err="1"/>
              <a:t>elváltozások</a:t>
            </a:r>
            <a:r>
              <a:rPr lang="en-US" dirty="0"/>
              <a:t> </a:t>
            </a:r>
            <a:r>
              <a:rPr lang="en-US" dirty="0" err="1"/>
              <a:t>stb</a:t>
            </a:r>
            <a:r>
              <a:rPr lang="en-US" dirty="0"/>
              <a:t>, </a:t>
            </a:r>
            <a:r>
              <a:rPr lang="en-US" dirty="0" err="1"/>
              <a:t>bőven</a:t>
            </a:r>
            <a:r>
              <a:rPr lang="en-US" dirty="0"/>
              <a:t> </a:t>
            </a:r>
            <a:r>
              <a:rPr lang="en-US" dirty="0" err="1"/>
              <a:t>újrahasznosíthatóak</a:t>
            </a:r>
            <a:r>
              <a:rPr lang="en-US" dirty="0"/>
              <a:t> </a:t>
            </a:r>
            <a:r>
              <a:rPr lang="en-US" dirty="0" err="1"/>
              <a:t>lennének</a:t>
            </a:r>
            <a:r>
              <a:rPr lang="en-US" dirty="0"/>
              <a:t>, </a:t>
            </a:r>
            <a:r>
              <a:rPr lang="en-US" dirty="0" err="1"/>
              <a:t>sőt</a:t>
            </a:r>
            <a:r>
              <a:rPr lang="en-US" dirty="0"/>
              <a:t>, </a:t>
            </a:r>
            <a:r>
              <a:rPr lang="en-US" dirty="0" err="1"/>
              <a:t>ugyanaz</a:t>
            </a:r>
            <a:r>
              <a:rPr lang="en-US" dirty="0"/>
              <a:t> a material (</a:t>
            </a:r>
            <a:r>
              <a:rPr lang="en-US" dirty="0" err="1"/>
              <a:t>amihez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tartozhat</a:t>
            </a:r>
            <a:r>
              <a:rPr lang="en-US" dirty="0"/>
              <a:t>)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meshre</a:t>
            </a:r>
            <a:r>
              <a:rPr lang="en-US" dirty="0"/>
              <a:t> is </a:t>
            </a:r>
            <a:r>
              <a:rPr lang="en-US" dirty="0" err="1"/>
              <a:t>rátehető</a:t>
            </a:r>
            <a:r>
              <a:rPr lang="en-US" dirty="0"/>
              <a:t> </a:t>
            </a:r>
            <a:r>
              <a:rPr lang="en-US" dirty="0" err="1"/>
              <a:t>lehetne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Viszont</a:t>
            </a:r>
            <a:r>
              <a:rPr lang="en-US" dirty="0"/>
              <a:t>, ha a </a:t>
            </a:r>
            <a:r>
              <a:rPr lang="en-US" dirty="0" err="1"/>
              <a:t>megborzolt</a:t>
            </a:r>
            <a:r>
              <a:rPr lang="en-US" dirty="0"/>
              <a:t>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vektorok</a:t>
            </a:r>
            <a:r>
              <a:rPr lang="en-US" dirty="0"/>
              <a:t> (a normal </a:t>
            </a:r>
            <a:r>
              <a:rPr lang="en-US" dirty="0" err="1"/>
              <a:t>mapből</a:t>
            </a:r>
            <a:r>
              <a:rPr lang="en-US" dirty="0"/>
              <a:t>),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normálishoz</a:t>
            </a:r>
            <a:r>
              <a:rPr lang="en-US" dirty="0"/>
              <a:t> </a:t>
            </a:r>
            <a:r>
              <a:rPr lang="en-US" dirty="0" err="1"/>
              <a:t>lennének</a:t>
            </a:r>
            <a:r>
              <a:rPr lang="en-US" dirty="0"/>
              <a:t> </a:t>
            </a:r>
            <a:r>
              <a:rPr lang="en-US" dirty="0" err="1"/>
              <a:t>viszonyítva</a:t>
            </a:r>
            <a:r>
              <a:rPr lang="en-US" dirty="0"/>
              <a:t>. </a:t>
            </a:r>
            <a:r>
              <a:rPr lang="en-US" dirty="0" err="1"/>
              <a:t>Ehhez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</a:t>
            </a:r>
            <a:r>
              <a:rPr lang="en-US" dirty="0" err="1"/>
              <a:t>kevés</a:t>
            </a:r>
            <a:r>
              <a:rPr lang="en-US" dirty="0"/>
              <a:t> </a:t>
            </a:r>
            <a:r>
              <a:rPr lang="en-US" dirty="0" err="1"/>
              <a:t>információ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szimpla</a:t>
            </a:r>
            <a:r>
              <a:rPr lang="en-US" dirty="0"/>
              <a:t>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normális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orientációról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tudunk</a:t>
            </a:r>
            <a:r>
              <a:rPr lang="en-US" dirty="0"/>
              <a:t> </a:t>
            </a:r>
            <a:r>
              <a:rPr lang="en-US" dirty="0" err="1"/>
              <a:t>semmit</a:t>
            </a:r>
            <a:r>
              <a:rPr lang="en-US" dirty="0"/>
              <a:t>. </a:t>
            </a:r>
            <a:r>
              <a:rPr lang="en-US" dirty="0" err="1"/>
              <a:t>Talán</a:t>
            </a:r>
            <a:r>
              <a:rPr lang="en-US" dirty="0"/>
              <a:t> </a:t>
            </a:r>
            <a:r>
              <a:rPr lang="en-US" dirty="0" err="1"/>
              <a:t>segíthet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normálvektor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síkot</a:t>
            </a:r>
            <a:r>
              <a:rPr lang="en-US" dirty="0"/>
              <a:t> </a:t>
            </a:r>
            <a:r>
              <a:rPr lang="en-US" dirty="0" err="1"/>
              <a:t>határoz</a:t>
            </a:r>
            <a:r>
              <a:rPr lang="en-US" dirty="0"/>
              <a:t> meg, de </a:t>
            </a:r>
            <a:r>
              <a:rPr lang="en-US" dirty="0" err="1"/>
              <a:t>akörül</a:t>
            </a:r>
            <a:r>
              <a:rPr lang="en-US" dirty="0"/>
              <a:t> a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körül</a:t>
            </a:r>
            <a:r>
              <a:rPr lang="en-US" dirty="0"/>
              <a:t> </a:t>
            </a:r>
            <a:r>
              <a:rPr lang="en-US" dirty="0" err="1"/>
              <a:t>foroghatunk</a:t>
            </a:r>
            <a:r>
              <a:rPr lang="en-US" dirty="0"/>
              <a:t> </a:t>
            </a:r>
            <a:r>
              <a:rPr lang="en-US" dirty="0" err="1"/>
              <a:t>tetszőlegesen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“</a:t>
            </a:r>
            <a:r>
              <a:rPr lang="en-US" dirty="0" err="1"/>
              <a:t>helyes</a:t>
            </a:r>
            <a:r>
              <a:rPr lang="en-US" dirty="0"/>
              <a:t>” </a:t>
            </a:r>
            <a:r>
              <a:rPr lang="en-US" dirty="0" err="1"/>
              <a:t>megoldást</a:t>
            </a:r>
            <a:r>
              <a:rPr lang="en-US" dirty="0"/>
              <a:t> </a:t>
            </a:r>
            <a:r>
              <a:rPr lang="en-US" dirty="0" err="1"/>
              <a:t>kapunk</a:t>
            </a:r>
            <a:r>
              <a:rPr lang="en-US" dirty="0"/>
              <a:t>.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lecsökkenteni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darab</a:t>
            </a:r>
            <a:r>
              <a:rPr lang="en-US" dirty="0"/>
              <a:t> </a:t>
            </a:r>
            <a:r>
              <a:rPr lang="en-US" dirty="0" err="1"/>
              <a:t>megoldásra</a:t>
            </a:r>
            <a:r>
              <a:rPr lang="en-US" dirty="0"/>
              <a:t>,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érjük</a:t>
            </a:r>
            <a:r>
              <a:rPr lang="en-US" dirty="0"/>
              <a:t> el, ha T,B,N </a:t>
            </a:r>
            <a:r>
              <a:rPr lang="en-US" dirty="0" err="1"/>
              <a:t>bázisba</a:t>
            </a:r>
            <a:r>
              <a:rPr lang="en-US" dirty="0"/>
              <a:t> </a:t>
            </a:r>
            <a:r>
              <a:rPr lang="en-US" dirty="0" err="1"/>
              <a:t>áttérünk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fontos</a:t>
            </a:r>
            <a:r>
              <a:rPr lang="en-US" dirty="0"/>
              <a:t> </a:t>
            </a:r>
            <a:r>
              <a:rPr lang="en-US" dirty="0" err="1"/>
              <a:t>megjegyezni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elegendő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 </a:t>
            </a:r>
            <a:r>
              <a:rPr lang="en-US" dirty="0" err="1"/>
              <a:t>átadni</a:t>
            </a:r>
            <a:r>
              <a:rPr lang="en-US" dirty="0"/>
              <a:t> a </a:t>
            </a:r>
            <a:r>
              <a:rPr lang="en-US" dirty="0" err="1"/>
              <a:t>tangenst</a:t>
            </a:r>
            <a:r>
              <a:rPr lang="en-US" dirty="0"/>
              <a:t> </a:t>
            </a:r>
            <a:r>
              <a:rPr lang="en-US" dirty="0" err="1"/>
              <a:t>vagy</a:t>
            </a:r>
            <a:r>
              <a:rPr lang="en-US" dirty="0"/>
              <a:t> a </a:t>
            </a:r>
            <a:r>
              <a:rPr lang="en-US" dirty="0" err="1"/>
              <a:t>binormálist</a:t>
            </a:r>
            <a:r>
              <a:rPr lang="en-US" dirty="0"/>
              <a:t>,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feltétlenül</a:t>
            </a:r>
            <a:r>
              <a:rPr lang="en-US" dirty="0"/>
              <a:t> </a:t>
            </a:r>
            <a:r>
              <a:rPr lang="en-US" dirty="0" err="1"/>
              <a:t>szükséges</a:t>
            </a:r>
            <a:r>
              <a:rPr lang="en-US" dirty="0"/>
              <a:t> </a:t>
            </a:r>
            <a:r>
              <a:rPr lang="en-US" dirty="0" err="1"/>
              <a:t>mindkettő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a </a:t>
            </a:r>
            <a:r>
              <a:rPr lang="en-US" dirty="0" err="1"/>
              <a:t>harmadik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Gram-Schmidt </a:t>
            </a:r>
            <a:r>
              <a:rPr lang="en-US" dirty="0" err="1"/>
              <a:t>ortogonalizálással</a:t>
            </a:r>
            <a:r>
              <a:rPr lang="en-US" dirty="0"/>
              <a:t> </a:t>
            </a:r>
            <a:r>
              <a:rPr lang="en-US" dirty="0" err="1"/>
              <a:t>nagyon</a:t>
            </a:r>
            <a:r>
              <a:rPr lang="en-US" dirty="0"/>
              <a:t> </a:t>
            </a:r>
            <a:r>
              <a:rPr lang="en-US" dirty="0" err="1"/>
              <a:t>egyszer</a:t>
            </a:r>
            <a:r>
              <a:rPr lang="hu-HU" dirty="0"/>
              <a:t>ű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kiszámolható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17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Első</a:t>
            </a:r>
            <a:r>
              <a:rPr lang="en-US" dirty="0"/>
              <a:t> </a:t>
            </a:r>
            <a:r>
              <a:rPr lang="en-US" dirty="0" err="1"/>
              <a:t>lépésként</a:t>
            </a:r>
            <a:r>
              <a:rPr lang="en-US" dirty="0"/>
              <a:t> </a:t>
            </a:r>
            <a:r>
              <a:rPr lang="en-US" dirty="0" err="1"/>
              <a:t>mindent</a:t>
            </a:r>
            <a:r>
              <a:rPr lang="en-US" dirty="0"/>
              <a:t> </a:t>
            </a:r>
            <a:r>
              <a:rPr lang="en-US" dirty="0" err="1"/>
              <a:t>vektort</a:t>
            </a:r>
            <a:r>
              <a:rPr lang="en-US" dirty="0"/>
              <a:t> </a:t>
            </a:r>
            <a:r>
              <a:rPr lang="en-US" dirty="0" err="1"/>
              <a:t>előállítunk</a:t>
            </a:r>
            <a:r>
              <a:rPr lang="en-US" dirty="0"/>
              <a:t> </a:t>
            </a:r>
            <a:r>
              <a:rPr lang="en-US" dirty="0" err="1"/>
              <a:t>amire</a:t>
            </a:r>
            <a:r>
              <a:rPr lang="en-US" dirty="0"/>
              <a:t> </a:t>
            </a:r>
            <a:r>
              <a:rPr lang="en-US" dirty="0" err="1"/>
              <a:t>szükségünk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, </a:t>
            </a:r>
            <a:r>
              <a:rPr lang="en-US" dirty="0" err="1"/>
              <a:t>ehhez</a:t>
            </a:r>
            <a:r>
              <a:rPr lang="en-US" dirty="0"/>
              <a:t> </a:t>
            </a:r>
            <a:r>
              <a:rPr lang="en-US" dirty="0" err="1"/>
              <a:t>viszont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a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koordinátája</a:t>
            </a:r>
            <a:r>
              <a:rPr lang="en-US" dirty="0"/>
              <a:t> </a:t>
            </a:r>
            <a:r>
              <a:rPr lang="en-US" dirty="0" err="1"/>
              <a:t>annak</a:t>
            </a:r>
            <a:r>
              <a:rPr lang="en-US" dirty="0"/>
              <a:t> a </a:t>
            </a:r>
            <a:r>
              <a:rPr lang="en-US" dirty="0" err="1"/>
              <a:t>pontnak</a:t>
            </a:r>
            <a:r>
              <a:rPr lang="en-US" dirty="0"/>
              <a:t>, </a:t>
            </a:r>
            <a:r>
              <a:rPr lang="en-US" dirty="0" err="1"/>
              <a:t>amelyet</a:t>
            </a:r>
            <a:r>
              <a:rPr lang="en-US" dirty="0"/>
              <a:t> </a:t>
            </a:r>
            <a:r>
              <a:rPr lang="en-US" dirty="0" err="1"/>
              <a:t>éppen</a:t>
            </a:r>
            <a:r>
              <a:rPr lang="en-US" dirty="0"/>
              <a:t> </a:t>
            </a:r>
            <a:r>
              <a:rPr lang="en-US" dirty="0" err="1"/>
              <a:t>számítunk</a:t>
            </a:r>
            <a:r>
              <a:rPr lang="en-US" dirty="0"/>
              <a:t>. A light </a:t>
            </a:r>
            <a:r>
              <a:rPr lang="en-US" dirty="0" err="1"/>
              <a:t>illetve</a:t>
            </a:r>
            <a:r>
              <a:rPr lang="en-US" dirty="0"/>
              <a:t> </a:t>
            </a:r>
            <a:r>
              <a:rPr lang="en-US" dirty="0" err="1"/>
              <a:t>viewdirt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láthattátok</a:t>
            </a:r>
            <a:r>
              <a:rPr lang="en-US" dirty="0"/>
              <a:t> </a:t>
            </a:r>
            <a:r>
              <a:rPr lang="en-US" dirty="0" err="1"/>
              <a:t>előző</a:t>
            </a:r>
            <a:r>
              <a:rPr lang="en-US" dirty="0"/>
              <a:t> </a:t>
            </a:r>
            <a:r>
              <a:rPr lang="en-US" dirty="0" err="1"/>
              <a:t>órákon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át-transzformáljuk</a:t>
            </a:r>
            <a:r>
              <a:rPr lang="en-US" dirty="0"/>
              <a:t> a T,B,N </a:t>
            </a:r>
            <a:r>
              <a:rPr lang="en-US" dirty="0" err="1"/>
              <a:t>vektorokat</a:t>
            </a:r>
            <a:r>
              <a:rPr lang="en-US" dirty="0"/>
              <a:t> a </a:t>
            </a:r>
            <a:r>
              <a:rPr lang="en-US" dirty="0" err="1"/>
              <a:t>modell</a:t>
            </a:r>
            <a:r>
              <a:rPr lang="en-US" dirty="0"/>
              <a:t> </a:t>
            </a:r>
            <a:r>
              <a:rPr lang="en-US" dirty="0" err="1"/>
              <a:t>transzformáció</a:t>
            </a:r>
            <a:r>
              <a:rPr lang="en-US" dirty="0"/>
              <a:t> </a:t>
            </a:r>
            <a:r>
              <a:rPr lang="en-US" dirty="0" err="1"/>
              <a:t>szerint</a:t>
            </a:r>
            <a:r>
              <a:rPr lang="en-US" dirty="0"/>
              <a:t>. Az model </a:t>
            </a:r>
            <a:r>
              <a:rPr lang="en-US" dirty="0" err="1"/>
              <a:t>mátrix</a:t>
            </a:r>
            <a:r>
              <a:rPr lang="en-US" dirty="0"/>
              <a:t> </a:t>
            </a:r>
            <a:r>
              <a:rPr lang="en-US" dirty="0" err="1"/>
              <a:t>inverz</a:t>
            </a:r>
            <a:r>
              <a:rPr lang="en-US" dirty="0"/>
              <a:t>  </a:t>
            </a:r>
            <a:r>
              <a:rPr lang="en-US" dirty="0" err="1"/>
              <a:t>transzponáltja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ha </a:t>
            </a:r>
            <a:r>
              <a:rPr lang="en-US" dirty="0" err="1"/>
              <a:t>nem</a:t>
            </a:r>
            <a:r>
              <a:rPr lang="en-US" dirty="0"/>
              <a:t> uniform </a:t>
            </a:r>
            <a:r>
              <a:rPr lang="en-US" dirty="0" err="1"/>
              <a:t>skálázás</a:t>
            </a:r>
            <a:r>
              <a:rPr lang="en-US" dirty="0"/>
              <a:t> is van, </a:t>
            </a:r>
            <a:r>
              <a:rPr lang="en-US" dirty="0" err="1"/>
              <a:t>tehát</a:t>
            </a:r>
            <a:r>
              <a:rPr lang="en-US" dirty="0"/>
              <a:t> ha </a:t>
            </a:r>
            <a:r>
              <a:rPr lang="en-US" dirty="0" err="1"/>
              <a:t>lenne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nyírás</a:t>
            </a:r>
            <a:r>
              <a:rPr lang="en-US" dirty="0"/>
              <a:t> </a:t>
            </a:r>
            <a:r>
              <a:rPr lang="en-US" dirty="0" err="1"/>
              <a:t>szer</a:t>
            </a:r>
            <a:r>
              <a:rPr lang="hu-HU" dirty="0"/>
              <a:t>ű</a:t>
            </a:r>
            <a:r>
              <a:rPr lang="en-US" dirty="0"/>
              <a:t> m</a:t>
            </a:r>
            <a:r>
              <a:rPr lang="hu-HU" dirty="0"/>
              <a:t>ű</a:t>
            </a:r>
            <a:r>
              <a:rPr lang="en-US" dirty="0" err="1"/>
              <a:t>velet</a:t>
            </a:r>
            <a:r>
              <a:rPr lang="en-US" dirty="0"/>
              <a:t>. De </a:t>
            </a:r>
            <a:r>
              <a:rPr lang="en-US" dirty="0" err="1"/>
              <a:t>biztosra</a:t>
            </a:r>
            <a:r>
              <a:rPr lang="en-US" dirty="0"/>
              <a:t> </a:t>
            </a:r>
            <a:r>
              <a:rPr lang="en-US" dirty="0" err="1"/>
              <a:t>megyünk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szükséges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előállt</a:t>
            </a:r>
            <a:r>
              <a:rPr lang="en-US" dirty="0"/>
              <a:t>,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használnunk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azokat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55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50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Innentől</a:t>
            </a:r>
            <a:r>
              <a:rPr lang="en-US" dirty="0"/>
              <a:t> </a:t>
            </a:r>
            <a:r>
              <a:rPr lang="en-US" dirty="0" err="1"/>
              <a:t>eléggé</a:t>
            </a:r>
            <a:r>
              <a:rPr lang="en-US" dirty="0"/>
              <a:t> </a:t>
            </a:r>
            <a:r>
              <a:rPr lang="en-US" dirty="0" err="1"/>
              <a:t>könny</a:t>
            </a:r>
            <a:r>
              <a:rPr lang="hu-HU" dirty="0"/>
              <a:t>ű</a:t>
            </a:r>
            <a:r>
              <a:rPr lang="en-US" dirty="0"/>
              <a:t> </a:t>
            </a:r>
            <a:r>
              <a:rPr lang="en-US" dirty="0" err="1"/>
              <a:t>dolgunk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mindent</a:t>
            </a:r>
            <a:r>
              <a:rPr lang="en-US" dirty="0"/>
              <a:t> </a:t>
            </a:r>
            <a:r>
              <a:rPr lang="en-US" dirty="0" err="1"/>
              <a:t>összeszorozgatunk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átküldjük</a:t>
            </a:r>
            <a:r>
              <a:rPr lang="en-US" dirty="0"/>
              <a:t> a pixel </a:t>
            </a:r>
            <a:r>
              <a:rPr lang="en-US" dirty="0" err="1"/>
              <a:t>shadernek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történik</a:t>
            </a:r>
            <a:r>
              <a:rPr lang="en-US" dirty="0"/>
              <a:t> meg a </a:t>
            </a:r>
            <a:r>
              <a:rPr lang="en-US" dirty="0" err="1"/>
              <a:t>fényirány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</a:t>
            </a:r>
            <a:r>
              <a:rPr lang="en-US" dirty="0"/>
              <a:t> </a:t>
            </a:r>
            <a:r>
              <a:rPr lang="en-US" dirty="0" err="1"/>
              <a:t>való</a:t>
            </a:r>
            <a:r>
              <a:rPr lang="en-US" dirty="0"/>
              <a:t> </a:t>
            </a:r>
            <a:r>
              <a:rPr lang="en-US" dirty="0" err="1"/>
              <a:t>áttranszformálása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44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Megfigyelhető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bár</a:t>
            </a:r>
            <a:r>
              <a:rPr lang="en-US" dirty="0"/>
              <a:t> a root </a:t>
            </a:r>
            <a:r>
              <a:rPr lang="en-US" dirty="0" err="1"/>
              <a:t>signaturebe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tettük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DescriptorTable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(SRV(t0,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numDescriptors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=3))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Megjegyzés</a:t>
            </a:r>
            <a:r>
              <a:rPr lang="fr-F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 van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textúrád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akkor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uncommenteld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megfelelő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sort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Mégis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név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szerint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tettük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t0, t1, t2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shader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regiszterekbe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diffuseTex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normalTex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és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bumpTex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textúrákat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Ez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azért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van,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tömb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bár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t0-ba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kerül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átfolyik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többi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regiszterbe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Ehhez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kapcsolódó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kitérő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Ez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azért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nagyon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fontos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majd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csinálsz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változó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méret</a:t>
            </a:r>
            <a:r>
              <a:rPr lang="hu-H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ű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input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tömböt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akkor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kifejezetten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figyelned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hogy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vagy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legutolsó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regiszterbe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tedd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vagy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több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változó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méret</a:t>
            </a:r>
            <a:r>
              <a:rPr lang="hu-H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ű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tömböt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szeretnél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feltölteni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akkor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külön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regiszter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space-be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kellene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tenned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Tehát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ez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pl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működne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azt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írnánk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hogy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hu-HU" dirty="0"/>
              <a:t>Texture2D </a:t>
            </a:r>
            <a:r>
              <a:rPr lang="hu-HU" dirty="0" err="1"/>
              <a:t>diffuseTex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(t0);</a:t>
            </a:r>
          </a:p>
          <a:p>
            <a:r>
              <a:rPr lang="hu-HU" dirty="0"/>
              <a:t>Texture2D </a:t>
            </a:r>
            <a:r>
              <a:rPr lang="hu-HU" dirty="0" err="1"/>
              <a:t>normalTex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(t1</a:t>
            </a:r>
            <a:r>
              <a:rPr lang="en-US" dirty="0"/>
              <a:t>, space1</a:t>
            </a:r>
            <a:r>
              <a:rPr lang="hu-HU" dirty="0"/>
              <a:t>);</a:t>
            </a:r>
          </a:p>
          <a:p>
            <a:r>
              <a:rPr lang="hu-HU" dirty="0"/>
              <a:t>Texture2D </a:t>
            </a:r>
            <a:r>
              <a:rPr lang="hu-HU" dirty="0" err="1"/>
              <a:t>bumpTex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(t2</a:t>
            </a:r>
            <a:r>
              <a:rPr lang="en-US" dirty="0"/>
              <a:t>, space1</a:t>
            </a:r>
            <a:r>
              <a:rPr lang="hu-HU" dirty="0"/>
              <a:t>);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ilyenkor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kötünk</a:t>
            </a:r>
            <a:r>
              <a:rPr lang="en-US" dirty="0"/>
              <a:t> </a:t>
            </a:r>
            <a:r>
              <a:rPr lang="en-US" dirty="0" err="1"/>
              <a:t>semmit</a:t>
            </a:r>
            <a:r>
              <a:rPr lang="en-US" dirty="0"/>
              <a:t> a space1 </a:t>
            </a:r>
            <a:r>
              <a:rPr lang="en-US" dirty="0" err="1"/>
              <a:t>regisztertérbe</a:t>
            </a:r>
            <a:r>
              <a:rPr lang="en-US" dirty="0"/>
              <a:t> a root signature </a:t>
            </a:r>
            <a:r>
              <a:rPr lang="en-US" dirty="0" err="1"/>
              <a:t>szerint</a:t>
            </a:r>
            <a:r>
              <a:rPr lang="en-US" dirty="0"/>
              <a:t>, </a:t>
            </a:r>
            <a:r>
              <a:rPr lang="en-US" dirty="0" err="1"/>
              <a:t>csak</a:t>
            </a:r>
            <a:r>
              <a:rPr lang="en-US" dirty="0"/>
              <a:t> a space0-ba. </a:t>
            </a:r>
            <a:r>
              <a:rPr lang="en-US" dirty="0" err="1"/>
              <a:t>Ugyanis</a:t>
            </a:r>
            <a:r>
              <a:rPr lang="en-US" dirty="0"/>
              <a:t> 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specifikáljuk</a:t>
            </a:r>
            <a:r>
              <a:rPr lang="en-US" dirty="0"/>
              <a:t> a register space-t </a:t>
            </a:r>
            <a:r>
              <a:rPr lang="en-US" dirty="0" err="1"/>
              <a:t>akkor</a:t>
            </a:r>
            <a:r>
              <a:rPr lang="en-US" dirty="0"/>
              <a:t> default 0, mint </a:t>
            </a:r>
            <a:r>
              <a:rPr lang="en-US" dirty="0" err="1"/>
              <a:t>általában</a:t>
            </a:r>
            <a:r>
              <a:rPr lang="en-US" dirty="0"/>
              <a:t> </a:t>
            </a:r>
            <a:r>
              <a:rPr lang="en-US" dirty="0" err="1"/>
              <a:t>mindenhol</a:t>
            </a:r>
            <a:r>
              <a:rPr lang="en-US" dirty="0"/>
              <a:t>.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72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fontos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egzakt</a:t>
            </a:r>
            <a:r>
              <a:rPr lang="en-US" dirty="0"/>
              <a:t> </a:t>
            </a:r>
            <a:r>
              <a:rPr lang="en-US" dirty="0" err="1"/>
              <a:t>normálvektor</a:t>
            </a:r>
            <a:r>
              <a:rPr lang="en-US" dirty="0"/>
              <a:t> </a:t>
            </a:r>
            <a:r>
              <a:rPr lang="en-US" dirty="0" err="1"/>
              <a:t>használjuk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, </a:t>
            </a:r>
            <a:r>
              <a:rPr lang="en-US" dirty="0" err="1"/>
              <a:t>hanem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textúránkból</a:t>
            </a:r>
            <a:r>
              <a:rPr lang="en-US" dirty="0"/>
              <a:t> [0,1] </a:t>
            </a:r>
            <a:r>
              <a:rPr lang="en-US" dirty="0" err="1"/>
              <a:t>térből</a:t>
            </a:r>
            <a:r>
              <a:rPr lang="en-US" dirty="0"/>
              <a:t> </a:t>
            </a:r>
            <a:r>
              <a:rPr lang="en-US" dirty="0" err="1"/>
              <a:t>áttesszük</a:t>
            </a:r>
            <a:r>
              <a:rPr lang="en-US" dirty="0"/>
              <a:t> [-1,1] </a:t>
            </a:r>
            <a:r>
              <a:rPr lang="en-US" dirty="0" err="1"/>
              <a:t>térbe</a:t>
            </a:r>
            <a:r>
              <a:rPr lang="en-US" dirty="0"/>
              <a:t> </a:t>
            </a:r>
            <a:r>
              <a:rPr lang="en-US" dirty="0" err="1"/>
              <a:t>azzal</a:t>
            </a:r>
            <a:r>
              <a:rPr lang="en-US" dirty="0"/>
              <a:t>.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talán</a:t>
            </a:r>
            <a:r>
              <a:rPr lang="en-US" dirty="0"/>
              <a:t> </a:t>
            </a:r>
            <a:r>
              <a:rPr lang="en-US" dirty="0" err="1"/>
              <a:t>könnyebb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megérteni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amikor</a:t>
            </a:r>
            <a:r>
              <a:rPr lang="en-US" dirty="0"/>
              <a:t> </a:t>
            </a:r>
            <a:r>
              <a:rPr lang="en-US" dirty="0" err="1"/>
              <a:t>készíti</a:t>
            </a:r>
            <a:r>
              <a:rPr lang="en-US" dirty="0"/>
              <a:t> a m</a:t>
            </a:r>
            <a:r>
              <a:rPr lang="hu-HU" dirty="0"/>
              <a:t>ű</a:t>
            </a:r>
            <a:r>
              <a:rPr lang="en-US" dirty="0" err="1"/>
              <a:t>vészünk</a:t>
            </a:r>
            <a:r>
              <a:rPr lang="en-US" dirty="0"/>
              <a:t> a </a:t>
            </a:r>
            <a:r>
              <a:rPr lang="en-US" dirty="0" err="1"/>
              <a:t>normáltextúrát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eljárás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negatív</a:t>
            </a:r>
            <a:r>
              <a:rPr lang="en-US" dirty="0"/>
              <a:t> </a:t>
            </a:r>
            <a:r>
              <a:rPr lang="en-US" dirty="0" err="1"/>
              <a:t>értékeket</a:t>
            </a:r>
            <a:r>
              <a:rPr lang="en-US" dirty="0"/>
              <a:t> , </a:t>
            </a:r>
            <a:r>
              <a:rPr lang="en-US" dirty="0" err="1"/>
              <a:t>amik</a:t>
            </a:r>
            <a:r>
              <a:rPr lang="en-US" dirty="0"/>
              <a:t> </a:t>
            </a:r>
            <a:r>
              <a:rPr lang="en-US" dirty="0" err="1"/>
              <a:t>teljesen</a:t>
            </a:r>
            <a:r>
              <a:rPr lang="en-US" dirty="0"/>
              <a:t> </a:t>
            </a:r>
            <a:r>
              <a:rPr lang="en-US" dirty="0" err="1"/>
              <a:t>értelmesek</a:t>
            </a:r>
            <a:r>
              <a:rPr lang="en-US" dirty="0"/>
              <a:t> </a:t>
            </a:r>
            <a:r>
              <a:rPr lang="en-US" dirty="0" err="1"/>
              <a:t>vektorok</a:t>
            </a:r>
            <a:r>
              <a:rPr lang="en-US" dirty="0"/>
              <a:t> </a:t>
            </a:r>
            <a:r>
              <a:rPr lang="en-US" dirty="0" err="1"/>
              <a:t>esetén</a:t>
            </a:r>
            <a:r>
              <a:rPr lang="en-US" dirty="0"/>
              <a:t>, </a:t>
            </a:r>
            <a:r>
              <a:rPr lang="en-US" dirty="0" err="1"/>
              <a:t>át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transzformálni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RGB </a:t>
            </a:r>
            <a:r>
              <a:rPr lang="en-US" dirty="0" err="1"/>
              <a:t>értékekként</a:t>
            </a:r>
            <a:r>
              <a:rPr lang="en-US" dirty="0"/>
              <a:t> is </a:t>
            </a:r>
            <a:r>
              <a:rPr lang="en-US" dirty="0" err="1"/>
              <a:t>értelmesek</a:t>
            </a:r>
            <a:r>
              <a:rPr lang="en-US" dirty="0"/>
              <a:t> </a:t>
            </a:r>
            <a:r>
              <a:rPr lang="en-US" dirty="0" err="1"/>
              <a:t>legyenek</a:t>
            </a:r>
            <a:r>
              <a:rPr lang="en-US" dirty="0"/>
              <a:t>. </a:t>
            </a:r>
            <a:r>
              <a:rPr lang="en-US" dirty="0" err="1"/>
              <a:t>Tehát</a:t>
            </a:r>
            <a:r>
              <a:rPr lang="en-US" dirty="0"/>
              <a:t> a [-1,1] </a:t>
            </a:r>
            <a:r>
              <a:rPr lang="en-US" dirty="0" err="1"/>
              <a:t>értékeket</a:t>
            </a:r>
            <a:r>
              <a:rPr lang="en-US" dirty="0"/>
              <a:t> le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skálázni</a:t>
            </a:r>
            <a:r>
              <a:rPr lang="en-US" dirty="0"/>
              <a:t> [0,1]-</a:t>
            </a:r>
            <a:r>
              <a:rPr lang="en-US" dirty="0" err="1"/>
              <a:t>ig</a:t>
            </a:r>
            <a:r>
              <a:rPr lang="en-US" dirty="0"/>
              <a:t>.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szokták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0.5 * normal + 0.5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kész</a:t>
            </a:r>
            <a:r>
              <a:rPr lang="en-US" dirty="0"/>
              <a:t>.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visszafele</a:t>
            </a:r>
            <a:r>
              <a:rPr lang="en-US" dirty="0"/>
              <a:t>: 2.0 * normal – 1.0, </a:t>
            </a:r>
            <a:r>
              <a:rPr lang="en-US" dirty="0" err="1"/>
              <a:t>vagy</a:t>
            </a:r>
            <a:r>
              <a:rPr lang="en-US" dirty="0"/>
              <a:t> ha </a:t>
            </a:r>
            <a:r>
              <a:rPr lang="en-US" dirty="0" err="1"/>
              <a:t>leosztunk</a:t>
            </a:r>
            <a:r>
              <a:rPr lang="en-US" dirty="0"/>
              <a:t> </a:t>
            </a:r>
            <a:r>
              <a:rPr lang="en-US" dirty="0" err="1"/>
              <a:t>kettővel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: normal -0.5, </a:t>
            </a:r>
            <a:r>
              <a:rPr lang="en-US" dirty="0" err="1"/>
              <a:t>innentől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arra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figyelni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normálvektor</a:t>
            </a:r>
            <a:r>
              <a:rPr lang="en-US" dirty="0"/>
              <a:t> </a:t>
            </a:r>
            <a:r>
              <a:rPr lang="en-US" dirty="0" err="1"/>
              <a:t>biztosan</a:t>
            </a:r>
            <a:r>
              <a:rPr lang="en-US" dirty="0"/>
              <a:t> </a:t>
            </a:r>
            <a:r>
              <a:rPr lang="en-US" dirty="0" err="1"/>
              <a:t>egységhosszú</a:t>
            </a:r>
            <a:r>
              <a:rPr lang="en-US" dirty="0"/>
              <a:t> </a:t>
            </a:r>
            <a:r>
              <a:rPr lang="en-US" dirty="0" err="1"/>
              <a:t>legyen</a:t>
            </a:r>
            <a:r>
              <a:rPr lang="en-US" dirty="0"/>
              <a:t>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esetleges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filterezések</a:t>
            </a:r>
            <a:r>
              <a:rPr lang="en-US" dirty="0"/>
              <a:t> </a:t>
            </a:r>
            <a:r>
              <a:rPr lang="en-US" dirty="0" err="1"/>
              <a:t>szolhatnak</a:t>
            </a:r>
            <a:r>
              <a:rPr lang="en-US" dirty="0"/>
              <a:t> </a:t>
            </a:r>
            <a:r>
              <a:rPr lang="en-US" dirty="0" err="1"/>
              <a:t>bele</a:t>
            </a:r>
            <a:r>
              <a:rPr lang="en-US" dirty="0"/>
              <a:t>, 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pixelből</a:t>
            </a:r>
            <a:r>
              <a:rPr lang="en-US" dirty="0"/>
              <a:t> </a:t>
            </a:r>
            <a:r>
              <a:rPr lang="en-US" dirty="0" err="1"/>
              <a:t>veszi</a:t>
            </a:r>
            <a:r>
              <a:rPr lang="en-US" dirty="0"/>
              <a:t> a </a:t>
            </a:r>
            <a:r>
              <a:rPr lang="en-US" dirty="0" err="1"/>
              <a:t>mintát</a:t>
            </a:r>
            <a:r>
              <a:rPr lang="en-US" dirty="0"/>
              <a:t> a sampler, pl </a:t>
            </a:r>
            <a:r>
              <a:rPr lang="en-US" dirty="0" err="1"/>
              <a:t>bilineáris</a:t>
            </a:r>
            <a:r>
              <a:rPr lang="en-US" dirty="0"/>
              <a:t> </a:t>
            </a:r>
            <a:r>
              <a:rPr lang="en-US" dirty="0" err="1"/>
              <a:t>sz</a:t>
            </a:r>
            <a:r>
              <a:rPr lang="hu-HU" dirty="0"/>
              <a:t>ű</a:t>
            </a:r>
            <a:r>
              <a:rPr lang="en-US" dirty="0" err="1"/>
              <a:t>rés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Eddig</a:t>
            </a:r>
            <a:r>
              <a:rPr lang="en-US" dirty="0"/>
              <a:t> a </a:t>
            </a:r>
            <a:r>
              <a:rPr lang="en-US" dirty="0" err="1"/>
              <a:t>pillanatig</a:t>
            </a:r>
            <a:r>
              <a:rPr lang="en-US" dirty="0"/>
              <a:t> </a:t>
            </a:r>
            <a:r>
              <a:rPr lang="en-US" dirty="0" err="1"/>
              <a:t>épült</a:t>
            </a:r>
            <a:r>
              <a:rPr lang="en-US" dirty="0"/>
              <a:t> </a:t>
            </a:r>
            <a:r>
              <a:rPr lang="en-US" dirty="0" err="1"/>
              <a:t>fel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egész</a:t>
            </a:r>
            <a:r>
              <a:rPr lang="en-US" dirty="0"/>
              <a:t> </a:t>
            </a:r>
            <a:r>
              <a:rPr lang="en-US" dirty="0" err="1"/>
              <a:t>történet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azért</a:t>
            </a:r>
            <a:r>
              <a:rPr lang="en-US" dirty="0"/>
              <a:t> van most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koordinátákban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a </a:t>
            </a:r>
            <a:r>
              <a:rPr lang="en-US" dirty="0" err="1"/>
              <a:t>normálvektort</a:t>
            </a:r>
            <a:r>
              <a:rPr lang="en-US" dirty="0"/>
              <a:t> </a:t>
            </a:r>
            <a:r>
              <a:rPr lang="en-US" dirty="0" err="1"/>
              <a:t>használhassuk</a:t>
            </a:r>
            <a:r>
              <a:rPr lang="en-US" dirty="0"/>
              <a:t> a </a:t>
            </a:r>
            <a:r>
              <a:rPr lang="en-US" dirty="0" err="1"/>
              <a:t>világításra</a:t>
            </a:r>
            <a:r>
              <a:rPr lang="en-US" dirty="0"/>
              <a:t>. </a:t>
            </a:r>
            <a:r>
              <a:rPr lang="en-US" dirty="0" err="1"/>
              <a:t>Miután</a:t>
            </a:r>
            <a:r>
              <a:rPr lang="en-US" dirty="0"/>
              <a:t> </a:t>
            </a:r>
            <a:r>
              <a:rPr lang="en-US" dirty="0" err="1"/>
              <a:t>megturbáltuk</a:t>
            </a:r>
            <a:r>
              <a:rPr lang="en-US" dirty="0"/>
              <a:t> a </a:t>
            </a:r>
            <a:r>
              <a:rPr lang="en-US" dirty="0" err="1"/>
              <a:t>normálvektort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 </a:t>
            </a:r>
            <a:r>
              <a:rPr lang="en-US" dirty="0" err="1"/>
              <a:t>lévő</a:t>
            </a:r>
            <a:r>
              <a:rPr lang="en-US" dirty="0"/>
              <a:t>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nézeti</a:t>
            </a:r>
            <a:r>
              <a:rPr lang="en-US" dirty="0"/>
              <a:t> </a:t>
            </a:r>
            <a:r>
              <a:rPr lang="en-US" dirty="0" err="1"/>
              <a:t>irányt</a:t>
            </a:r>
            <a:r>
              <a:rPr lang="en-US" dirty="0"/>
              <a:t> </a:t>
            </a:r>
            <a:r>
              <a:rPr lang="en-US" dirty="0" err="1"/>
              <a:t>használtuk</a:t>
            </a:r>
            <a:r>
              <a:rPr lang="en-US" dirty="0"/>
              <a:t>, </a:t>
            </a:r>
            <a:r>
              <a:rPr lang="en-US" dirty="0" err="1"/>
              <a:t>ugyan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mint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phong</a:t>
            </a:r>
            <a:r>
              <a:rPr lang="en-US" dirty="0"/>
              <a:t> </a:t>
            </a:r>
            <a:r>
              <a:rPr lang="en-US" dirty="0" err="1"/>
              <a:t>shadelés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9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/>
              <a:t>Nagy </a:t>
            </a:r>
            <a:r>
              <a:rPr lang="en-US" dirty="0" err="1"/>
              <a:t>eséllyel</a:t>
            </a:r>
            <a:r>
              <a:rPr lang="en-US" dirty="0"/>
              <a:t> </a:t>
            </a:r>
            <a:r>
              <a:rPr lang="en-US" dirty="0" err="1"/>
              <a:t>neked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máshogy</a:t>
            </a:r>
            <a:r>
              <a:rPr lang="en-US" dirty="0"/>
              <a:t> fog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kinézni</a:t>
            </a:r>
            <a:r>
              <a:rPr lang="en-US" dirty="0"/>
              <a:t>, </a:t>
            </a:r>
            <a:r>
              <a:rPr lang="en-US" dirty="0" err="1"/>
              <a:t>ezért</a:t>
            </a:r>
            <a:r>
              <a:rPr lang="en-US" dirty="0"/>
              <a:t> ne </a:t>
            </a:r>
            <a:r>
              <a:rPr lang="en-US" dirty="0" err="1"/>
              <a:t>fejetlenül</a:t>
            </a:r>
            <a:r>
              <a:rPr lang="en-US" dirty="0"/>
              <a:t> </a:t>
            </a:r>
            <a:r>
              <a:rPr lang="en-US" dirty="0" err="1"/>
              <a:t>másolgasd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a </a:t>
            </a:r>
            <a:r>
              <a:rPr lang="en-US" dirty="0" err="1"/>
              <a:t>kódot</a:t>
            </a:r>
            <a:r>
              <a:rPr lang="en-US" dirty="0"/>
              <a:t>. A </a:t>
            </a:r>
            <a:r>
              <a:rPr lang="en-US" dirty="0" err="1"/>
              <a:t>Sphere.fbx</a:t>
            </a:r>
            <a:r>
              <a:rPr lang="en-US" dirty="0"/>
              <a:t>-be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olyan</a:t>
            </a:r>
            <a:r>
              <a:rPr lang="en-US" dirty="0"/>
              <a:t> </a:t>
            </a:r>
            <a:r>
              <a:rPr lang="en-US" dirty="0" err="1"/>
              <a:t>modellt</a:t>
            </a:r>
            <a:r>
              <a:rPr lang="en-US" dirty="0"/>
              <a:t> </a:t>
            </a:r>
            <a:r>
              <a:rPr lang="en-US" dirty="0" err="1"/>
              <a:t>exportáltam</a:t>
            </a:r>
            <a:r>
              <a:rPr lang="en-US" dirty="0"/>
              <a:t>, </a:t>
            </a:r>
            <a:r>
              <a:rPr lang="en-US" dirty="0" err="1"/>
              <a:t>amely</a:t>
            </a:r>
            <a:r>
              <a:rPr lang="en-US" dirty="0"/>
              <a:t> 2.5 </a:t>
            </a:r>
            <a:r>
              <a:rPr lang="en-US" dirty="0" err="1"/>
              <a:t>sugarú</a:t>
            </a:r>
            <a:r>
              <a:rPr lang="en-US" dirty="0"/>
              <a:t> </a:t>
            </a:r>
            <a:r>
              <a:rPr lang="en-US" dirty="0" err="1"/>
              <a:t>gömb</a:t>
            </a:r>
            <a:r>
              <a:rPr lang="en-US" dirty="0"/>
              <a:t>, de </a:t>
            </a:r>
            <a:r>
              <a:rPr lang="en-US" dirty="0" err="1"/>
              <a:t>sajnos</a:t>
            </a:r>
            <a:r>
              <a:rPr lang="en-US" dirty="0"/>
              <a:t> a </a:t>
            </a:r>
            <a:r>
              <a:rPr lang="en-US" dirty="0" err="1"/>
              <a:t>gömb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tökéletes</a:t>
            </a:r>
            <a:r>
              <a:rPr lang="en-US" dirty="0"/>
              <a:t> </a:t>
            </a:r>
            <a:r>
              <a:rPr lang="en-US" dirty="0" err="1"/>
              <a:t>arra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textúrázzuk</a:t>
            </a:r>
            <a:r>
              <a:rPr lang="en-US" dirty="0"/>
              <a:t>, </a:t>
            </a:r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valahol</a:t>
            </a:r>
            <a:r>
              <a:rPr lang="en-US" dirty="0"/>
              <a:t> </a:t>
            </a:r>
            <a:r>
              <a:rPr lang="en-US" dirty="0" err="1"/>
              <a:t>össze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érniük</a:t>
            </a:r>
            <a:r>
              <a:rPr lang="en-US" dirty="0"/>
              <a:t> a </a:t>
            </a:r>
            <a:r>
              <a:rPr lang="en-US" dirty="0" err="1"/>
              <a:t>koordinátáknak</a:t>
            </a:r>
            <a:r>
              <a:rPr lang="en-US" dirty="0"/>
              <a:t>, </a:t>
            </a:r>
            <a:r>
              <a:rPr lang="en-US" dirty="0" err="1"/>
              <a:t>ezért</a:t>
            </a:r>
            <a:r>
              <a:rPr lang="en-US" dirty="0"/>
              <a:t> </a:t>
            </a:r>
            <a:r>
              <a:rPr lang="en-US" dirty="0" err="1"/>
              <a:t>először</a:t>
            </a:r>
            <a:r>
              <a:rPr lang="en-US" dirty="0"/>
              <a:t> </a:t>
            </a:r>
            <a:r>
              <a:rPr lang="en-US" dirty="0" err="1"/>
              <a:t>elforgatom</a:t>
            </a:r>
            <a:r>
              <a:rPr lang="en-US" dirty="0"/>
              <a:t> X </a:t>
            </a:r>
            <a:r>
              <a:rPr lang="en-US" dirty="0" err="1"/>
              <a:t>tengely</a:t>
            </a:r>
            <a:r>
              <a:rPr lang="en-US" dirty="0"/>
              <a:t> </a:t>
            </a:r>
            <a:r>
              <a:rPr lang="en-US" dirty="0" err="1"/>
              <a:t>körül</a:t>
            </a:r>
            <a:r>
              <a:rPr lang="en-US" dirty="0"/>
              <a:t> PI/2-vel, </a:t>
            </a:r>
            <a:r>
              <a:rPr lang="en-US" dirty="0" err="1"/>
              <a:t>ekkor</a:t>
            </a:r>
            <a:r>
              <a:rPr lang="en-US" dirty="0"/>
              <a:t> a </a:t>
            </a:r>
            <a:r>
              <a:rPr lang="en-US" dirty="0" err="1"/>
              <a:t>csúnya</a:t>
            </a:r>
            <a:r>
              <a:rPr lang="en-US" dirty="0"/>
              <a:t> </a:t>
            </a:r>
            <a:r>
              <a:rPr lang="en-US" dirty="0" err="1"/>
              <a:t>sarkpontok</a:t>
            </a:r>
            <a:r>
              <a:rPr lang="en-US" dirty="0"/>
              <a:t> </a:t>
            </a:r>
            <a:r>
              <a:rPr lang="en-US" dirty="0" err="1"/>
              <a:t>felülre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alura</a:t>
            </a:r>
            <a:r>
              <a:rPr lang="en-US" dirty="0"/>
              <a:t> </a:t>
            </a:r>
            <a:r>
              <a:rPr lang="en-US" dirty="0" err="1"/>
              <a:t>kerülnek</a:t>
            </a:r>
            <a:r>
              <a:rPr lang="en-US" dirty="0"/>
              <a:t>, </a:t>
            </a:r>
            <a:r>
              <a:rPr lang="en-US" dirty="0" err="1"/>
              <a:t>utána</a:t>
            </a:r>
            <a:r>
              <a:rPr lang="en-US" dirty="0"/>
              <a:t> </a:t>
            </a:r>
            <a:r>
              <a:rPr lang="en-US" dirty="0" err="1"/>
              <a:t>folyamatsan</a:t>
            </a:r>
            <a:r>
              <a:rPr lang="en-US" dirty="0"/>
              <a:t> </a:t>
            </a:r>
            <a:r>
              <a:rPr lang="en-US" dirty="0" err="1"/>
              <a:t>forgatom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eltelt</a:t>
            </a:r>
            <a:r>
              <a:rPr lang="en-US" dirty="0"/>
              <a:t> </a:t>
            </a:r>
            <a:r>
              <a:rPr lang="en-US" dirty="0" err="1"/>
              <a:t>idő</a:t>
            </a:r>
            <a:r>
              <a:rPr lang="en-US" dirty="0"/>
              <a:t> </a:t>
            </a:r>
            <a:r>
              <a:rPr lang="en-US" dirty="0" err="1"/>
              <a:t>alapján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Y </a:t>
            </a:r>
            <a:r>
              <a:rPr lang="en-US" dirty="0" err="1"/>
              <a:t>tengely</a:t>
            </a:r>
            <a:r>
              <a:rPr lang="en-US" dirty="0"/>
              <a:t> </a:t>
            </a:r>
            <a:r>
              <a:rPr lang="en-US" dirty="0" err="1"/>
              <a:t>körül</a:t>
            </a:r>
            <a:r>
              <a:rPr lang="en-US" dirty="0"/>
              <a:t>.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beletesz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mozgást</a:t>
            </a:r>
            <a:r>
              <a:rPr lang="en-US" dirty="0"/>
              <a:t> 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segít</a:t>
            </a:r>
            <a:r>
              <a:rPr lang="en-US" dirty="0"/>
              <a:t> </a:t>
            </a:r>
            <a:r>
              <a:rPr lang="en-US" dirty="0" err="1"/>
              <a:t>értelmezni</a:t>
            </a:r>
            <a:r>
              <a:rPr lang="en-US" dirty="0"/>
              <a:t> a </a:t>
            </a:r>
            <a:r>
              <a:rPr lang="en-US" dirty="0" err="1"/>
              <a:t>történéseket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így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látszanak</a:t>
            </a:r>
            <a:r>
              <a:rPr lang="en-US" dirty="0"/>
              <a:t> a </a:t>
            </a:r>
            <a:r>
              <a:rPr lang="en-US" dirty="0" err="1"/>
              <a:t>csúnya</a:t>
            </a:r>
            <a:r>
              <a:rPr lang="en-US" dirty="0"/>
              <a:t> </a:t>
            </a:r>
            <a:r>
              <a:rPr lang="en-US" dirty="0" err="1"/>
              <a:t>összemosások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Ami </a:t>
            </a:r>
            <a:r>
              <a:rPr lang="en-US" dirty="0" err="1"/>
              <a:t>ebből</a:t>
            </a:r>
            <a:r>
              <a:rPr lang="en-US" dirty="0"/>
              <a:t> </a:t>
            </a:r>
            <a:r>
              <a:rPr lang="en-US" dirty="0" err="1"/>
              <a:t>kiemelendő</a:t>
            </a:r>
            <a:r>
              <a:rPr lang="en-US" dirty="0"/>
              <a:t>: A </a:t>
            </a:r>
            <a:r>
              <a:rPr lang="en-US" dirty="0" err="1"/>
              <a:t>modell</a:t>
            </a:r>
            <a:r>
              <a:rPr lang="en-US" dirty="0"/>
              <a:t> 2.5 </a:t>
            </a:r>
            <a:r>
              <a:rPr lang="en-US" dirty="0" err="1"/>
              <a:t>átmérőj</a:t>
            </a:r>
            <a:r>
              <a:rPr lang="hu-HU" dirty="0"/>
              <a:t>ű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a </a:t>
            </a:r>
            <a:r>
              <a:rPr lang="en-US" dirty="0" err="1"/>
              <a:t>vágósíkok</a:t>
            </a:r>
            <a:r>
              <a:rPr lang="en-US" dirty="0"/>
              <a:t> </a:t>
            </a:r>
            <a:r>
              <a:rPr lang="en-US" dirty="0" err="1"/>
              <a:t>között</a:t>
            </a:r>
            <a:r>
              <a:rPr lang="en-US" dirty="0"/>
              <a:t> </a:t>
            </a:r>
            <a:r>
              <a:rPr lang="en-US" dirty="0" err="1"/>
              <a:t>legalább</a:t>
            </a:r>
            <a:r>
              <a:rPr lang="en-US" dirty="0"/>
              <a:t> 5 </a:t>
            </a:r>
            <a:r>
              <a:rPr lang="en-US" dirty="0" err="1"/>
              <a:t>egységet</a:t>
            </a:r>
            <a:r>
              <a:rPr lang="en-US" dirty="0"/>
              <a:t> </a:t>
            </a:r>
            <a:r>
              <a:rPr lang="en-US" dirty="0" err="1"/>
              <a:t>hagyj</a:t>
            </a:r>
            <a:r>
              <a:rPr lang="en-US" dirty="0"/>
              <a:t> de </a:t>
            </a:r>
            <a:r>
              <a:rPr lang="en-US" dirty="0" err="1"/>
              <a:t>inkább</a:t>
            </a:r>
            <a:r>
              <a:rPr lang="en-US" dirty="0"/>
              <a:t> </a:t>
            </a:r>
            <a:r>
              <a:rPr lang="en-US" dirty="0" err="1"/>
              <a:t>többet</a:t>
            </a:r>
            <a:r>
              <a:rPr lang="en-US" dirty="0"/>
              <a:t> (</a:t>
            </a:r>
            <a:r>
              <a:rPr lang="en-US" dirty="0" err="1"/>
              <a:t>vágósík</a:t>
            </a:r>
            <a:r>
              <a:rPr lang="en-US" dirty="0"/>
              <a:t> </a:t>
            </a:r>
            <a:r>
              <a:rPr lang="en-US" dirty="0" err="1"/>
              <a:t>ügye</a:t>
            </a:r>
            <a:r>
              <a:rPr lang="en-US" dirty="0"/>
              <a:t> a </a:t>
            </a:r>
            <a:r>
              <a:rPr lang="en-US" dirty="0" err="1"/>
              <a:t>projekció</a:t>
            </a:r>
            <a:r>
              <a:rPr lang="en-US" dirty="0"/>
              <a:t> </a:t>
            </a:r>
            <a:r>
              <a:rPr lang="en-US" dirty="0" err="1"/>
              <a:t>mátrixnál</a:t>
            </a:r>
            <a:r>
              <a:rPr lang="en-US" dirty="0"/>
              <a:t> a </a:t>
            </a:r>
            <a:r>
              <a:rPr lang="en-US" dirty="0" err="1"/>
              <a:t>nearZ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farZ</a:t>
            </a:r>
            <a:r>
              <a:rPr lang="en-US" dirty="0"/>
              <a:t>)</a:t>
            </a:r>
          </a:p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kamerádat</a:t>
            </a:r>
            <a:r>
              <a:rPr lang="en-US" dirty="0"/>
              <a:t> is </a:t>
            </a:r>
            <a:r>
              <a:rPr lang="en-US" dirty="0" err="1"/>
              <a:t>célszerű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beállítani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elején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ne </a:t>
            </a:r>
            <a:r>
              <a:rPr lang="en-US" dirty="0" err="1"/>
              <a:t>kelljen</a:t>
            </a:r>
            <a:r>
              <a:rPr lang="en-US" dirty="0"/>
              <a:t> </a:t>
            </a:r>
            <a:r>
              <a:rPr lang="en-US" dirty="0" err="1"/>
              <a:t>később</a:t>
            </a:r>
            <a:r>
              <a:rPr lang="en-US" dirty="0"/>
              <a:t> </a:t>
            </a:r>
            <a:r>
              <a:rPr lang="en-US" dirty="0" err="1"/>
              <a:t>mozogni</a:t>
            </a:r>
            <a:r>
              <a:rPr lang="en-US" dirty="0"/>
              <a:t> </a:t>
            </a:r>
            <a:r>
              <a:rPr lang="en-US" dirty="0" err="1"/>
              <a:t>vele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segít</a:t>
            </a:r>
            <a:r>
              <a:rPr lang="en-US" dirty="0"/>
              <a:t> a </a:t>
            </a:r>
            <a:r>
              <a:rPr lang="en-US" dirty="0" err="1"/>
              <a:t>debugolás</a:t>
            </a:r>
            <a:r>
              <a:rPr lang="en-US" dirty="0"/>
              <a:t> </a:t>
            </a:r>
            <a:r>
              <a:rPr lang="en-US" dirty="0" err="1"/>
              <a:t>sebességén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71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Beállítjuk</a:t>
            </a:r>
            <a:r>
              <a:rPr lang="en-US" dirty="0"/>
              <a:t> a </a:t>
            </a:r>
            <a:r>
              <a:rPr lang="en-US" dirty="0" err="1"/>
              <a:t>fontos</a:t>
            </a:r>
            <a:r>
              <a:rPr lang="en-US" dirty="0"/>
              <a:t> </a:t>
            </a:r>
            <a:r>
              <a:rPr lang="en-US" dirty="0" err="1"/>
              <a:t>dolgokat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rajzolunk</a:t>
            </a:r>
            <a:r>
              <a:rPr lang="en-US" dirty="0"/>
              <a:t>, </a:t>
            </a:r>
            <a:r>
              <a:rPr lang="en-US" dirty="0" err="1"/>
              <a:t>természetesen</a:t>
            </a:r>
            <a:r>
              <a:rPr lang="en-US" dirty="0"/>
              <a:t> a </a:t>
            </a:r>
            <a:r>
              <a:rPr lang="en-US" dirty="0" err="1"/>
              <a:t>saját</a:t>
            </a:r>
            <a:r>
              <a:rPr lang="en-US" dirty="0"/>
              <a:t> </a:t>
            </a:r>
            <a:r>
              <a:rPr lang="en-US" dirty="0" err="1"/>
              <a:t>kódodba</a:t>
            </a:r>
            <a:r>
              <a:rPr lang="en-US" dirty="0"/>
              <a:t> </a:t>
            </a:r>
            <a:r>
              <a:rPr lang="en-US" dirty="0" err="1"/>
              <a:t>legyen</a:t>
            </a:r>
            <a:r>
              <a:rPr lang="en-US" dirty="0"/>
              <a:t> meg </a:t>
            </a:r>
            <a:r>
              <a:rPr lang="en-US" dirty="0" err="1"/>
              <a:t>ezzel</a:t>
            </a:r>
            <a:r>
              <a:rPr lang="en-US" dirty="0"/>
              <a:t> </a:t>
            </a:r>
            <a:r>
              <a:rPr lang="en-US" dirty="0" err="1"/>
              <a:t>ekvivalens</a:t>
            </a:r>
            <a:r>
              <a:rPr lang="en-US" dirty="0"/>
              <a:t>, ha van </a:t>
            </a:r>
            <a:r>
              <a:rPr lang="en-US" dirty="0" err="1"/>
              <a:t>jobb</a:t>
            </a:r>
            <a:r>
              <a:rPr lang="en-US" dirty="0"/>
              <a:t> </a:t>
            </a:r>
            <a:r>
              <a:rPr lang="en-US" dirty="0" err="1"/>
              <a:t>rendszered</a:t>
            </a:r>
            <a:r>
              <a:rPr lang="en-US" dirty="0"/>
              <a:t>, </a:t>
            </a:r>
            <a:r>
              <a:rPr lang="en-US" dirty="0" err="1"/>
              <a:t>használd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80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133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Jobbkéz</a:t>
            </a:r>
            <a:r>
              <a:rPr lang="en-US" dirty="0"/>
              <a:t> </a:t>
            </a:r>
            <a:r>
              <a:rPr lang="en-US" dirty="0" err="1"/>
              <a:t>szabály</a:t>
            </a:r>
            <a:r>
              <a:rPr lang="en-US" dirty="0"/>
              <a:t> </a:t>
            </a:r>
            <a:r>
              <a:rPr lang="en-US" dirty="0" err="1"/>
              <a:t>szerint</a:t>
            </a:r>
            <a:r>
              <a:rPr lang="en-US" dirty="0"/>
              <a:t> (</a:t>
            </a:r>
            <a:r>
              <a:rPr lang="en-US" dirty="0" err="1"/>
              <a:t>hüvelyk</a:t>
            </a:r>
            <a:r>
              <a:rPr lang="en-US" dirty="0"/>
              <a:t> </a:t>
            </a:r>
            <a:r>
              <a:rPr lang="en-US" dirty="0" err="1"/>
              <a:t>ujj</a:t>
            </a:r>
            <a:r>
              <a:rPr lang="en-US" dirty="0"/>
              <a:t> = X, </a:t>
            </a:r>
            <a:r>
              <a:rPr lang="en-US" dirty="0" err="1"/>
              <a:t>mutató</a:t>
            </a:r>
            <a:r>
              <a:rPr lang="en-US" dirty="0"/>
              <a:t> </a:t>
            </a:r>
            <a:r>
              <a:rPr lang="en-US" dirty="0" err="1"/>
              <a:t>ujj</a:t>
            </a:r>
            <a:r>
              <a:rPr lang="en-US" dirty="0"/>
              <a:t> = Y, </a:t>
            </a:r>
            <a:r>
              <a:rPr lang="en-US" dirty="0" err="1"/>
              <a:t>középső</a:t>
            </a:r>
            <a:r>
              <a:rPr lang="en-US" dirty="0"/>
              <a:t> </a:t>
            </a:r>
            <a:r>
              <a:rPr lang="en-US" dirty="0" err="1"/>
              <a:t>ujj</a:t>
            </a:r>
            <a:r>
              <a:rPr lang="en-US" dirty="0"/>
              <a:t> = Z), </a:t>
            </a:r>
            <a:r>
              <a:rPr lang="en-US" dirty="0" err="1"/>
              <a:t>középső</a:t>
            </a:r>
            <a:r>
              <a:rPr lang="en-US" dirty="0"/>
              <a:t> </a:t>
            </a:r>
            <a:r>
              <a:rPr lang="en-US" dirty="0" err="1"/>
              <a:t>ujj</a:t>
            </a:r>
            <a:r>
              <a:rPr lang="en-US" dirty="0"/>
              <a:t> ha </a:t>
            </a:r>
            <a:r>
              <a:rPr lang="en-US" dirty="0" err="1"/>
              <a:t>feléd</a:t>
            </a:r>
            <a:r>
              <a:rPr lang="en-US" dirty="0"/>
              <a:t> </a:t>
            </a:r>
            <a:r>
              <a:rPr lang="en-US" dirty="0" err="1"/>
              <a:t>néz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a </a:t>
            </a:r>
            <a:r>
              <a:rPr lang="en-US" dirty="0" err="1"/>
              <a:t>mutató</a:t>
            </a:r>
            <a:r>
              <a:rPr lang="en-US" dirty="0"/>
              <a:t> </a:t>
            </a:r>
            <a:r>
              <a:rPr lang="en-US" dirty="0" err="1"/>
              <a:t>ujjad</a:t>
            </a:r>
            <a:r>
              <a:rPr lang="en-US" dirty="0"/>
              <a:t> </a:t>
            </a:r>
            <a:r>
              <a:rPr lang="en-US" dirty="0" err="1"/>
              <a:t>felöl</a:t>
            </a:r>
            <a:r>
              <a:rPr lang="en-US" dirty="0"/>
              <a:t> </a:t>
            </a:r>
            <a:r>
              <a:rPr lang="en-US" dirty="0" err="1"/>
              <a:t>jön</a:t>
            </a:r>
            <a:r>
              <a:rPr lang="en-US" dirty="0"/>
              <a:t> a </a:t>
            </a:r>
            <a:r>
              <a:rPr lang="en-US" dirty="0" err="1"/>
              <a:t>fény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középső</a:t>
            </a:r>
            <a:r>
              <a:rPr lang="en-US" dirty="0"/>
              <a:t> </a:t>
            </a:r>
            <a:r>
              <a:rPr lang="en-US" dirty="0" err="1"/>
              <a:t>ujjad”ba</a:t>
            </a:r>
            <a:r>
              <a:rPr lang="en-US" dirty="0"/>
              <a:t>” </a:t>
            </a:r>
            <a:r>
              <a:rPr lang="en-US" dirty="0" err="1"/>
              <a:t>nézel</a:t>
            </a:r>
            <a:r>
              <a:rPr lang="en-US" dirty="0"/>
              <a:t> </a:t>
            </a:r>
            <a:r>
              <a:rPr lang="en-US" dirty="0" err="1"/>
              <a:t>bele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Az </a:t>
            </a:r>
            <a:r>
              <a:rPr lang="en-US" dirty="0" err="1"/>
              <a:t>pedig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fény</a:t>
            </a:r>
            <a:r>
              <a:rPr lang="en-US" dirty="0"/>
              <a:t> (0,1,0,0)-ban van,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jelenti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ideális</a:t>
            </a:r>
            <a:r>
              <a:rPr lang="en-US" dirty="0"/>
              <a:t> </a:t>
            </a:r>
            <a:r>
              <a:rPr lang="en-US" dirty="0" err="1"/>
              <a:t>pontban</a:t>
            </a:r>
            <a:r>
              <a:rPr lang="en-US" dirty="0"/>
              <a:t> </a:t>
            </a:r>
            <a:r>
              <a:rPr lang="en-US" dirty="0" err="1"/>
              <a:t>vagyunk</a:t>
            </a:r>
            <a:r>
              <a:rPr lang="en-US" dirty="0"/>
              <a:t>. </a:t>
            </a:r>
            <a:r>
              <a:rPr lang="en-US" dirty="0" err="1"/>
              <a:t>Tehát</a:t>
            </a:r>
            <a:r>
              <a:rPr lang="en-US" dirty="0"/>
              <a:t> a </a:t>
            </a:r>
            <a:r>
              <a:rPr lang="en-US" dirty="0" err="1"/>
              <a:t>végtelenben</a:t>
            </a:r>
            <a:r>
              <a:rPr lang="en-US" dirty="0"/>
              <a:t>. A </a:t>
            </a:r>
            <a:r>
              <a:rPr lang="en-US" dirty="0" err="1"/>
              <a:t>fényirányt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szoktuk</a:t>
            </a:r>
            <a:r>
              <a:rPr lang="en-US" dirty="0"/>
              <a:t> </a:t>
            </a:r>
            <a:r>
              <a:rPr lang="en-US" dirty="0" err="1"/>
              <a:t>számolni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: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lightDir</a:t>
            </a:r>
            <a:r>
              <a:rPr lang="en-US" dirty="0"/>
              <a:t> = </a:t>
            </a:r>
            <a:r>
              <a:rPr lang="en-US" dirty="0" err="1"/>
              <a:t>lightPos.xyz</a:t>
            </a:r>
            <a:r>
              <a:rPr lang="en-US" dirty="0"/>
              <a:t> – </a:t>
            </a:r>
            <a:r>
              <a:rPr lang="en-US" dirty="0" err="1"/>
              <a:t>worldPos.xyz</a:t>
            </a:r>
            <a:r>
              <a:rPr lang="en-US" dirty="0"/>
              <a:t> * </a:t>
            </a:r>
            <a:r>
              <a:rPr lang="en-US" dirty="0" err="1"/>
              <a:t>lightPos.w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Tehát</a:t>
            </a:r>
            <a:r>
              <a:rPr lang="en-US" dirty="0"/>
              <a:t>, </a:t>
            </a:r>
            <a:r>
              <a:rPr lang="en-US" dirty="0" err="1"/>
              <a:t>mivel</a:t>
            </a:r>
            <a:r>
              <a:rPr lang="en-US" dirty="0"/>
              <a:t> 0-val </a:t>
            </a:r>
            <a:r>
              <a:rPr lang="en-US" dirty="0" err="1"/>
              <a:t>szorozzuk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worldPos.xyz</a:t>
            </a:r>
            <a:r>
              <a:rPr lang="en-US" dirty="0"/>
              <a:t>-t, </a:t>
            </a:r>
            <a:r>
              <a:rPr lang="en-US" dirty="0" err="1"/>
              <a:t>ezért</a:t>
            </a:r>
            <a:r>
              <a:rPr lang="en-US" dirty="0"/>
              <a:t> a </a:t>
            </a:r>
            <a:r>
              <a:rPr lang="en-US" dirty="0" err="1"/>
              <a:t>lightDir</a:t>
            </a:r>
            <a:r>
              <a:rPr lang="en-US" dirty="0"/>
              <a:t> = </a:t>
            </a:r>
            <a:r>
              <a:rPr lang="en-US" dirty="0" err="1"/>
              <a:t>lightPos.xyz</a:t>
            </a:r>
            <a:r>
              <a:rPr lang="en-US" dirty="0"/>
              <a:t>, </a:t>
            </a:r>
            <a:r>
              <a:rPr lang="en-US" dirty="0" err="1"/>
              <a:t>ezzel</a:t>
            </a:r>
            <a:r>
              <a:rPr lang="en-US" dirty="0"/>
              <a:t> a </a:t>
            </a:r>
            <a:r>
              <a:rPr lang="en-US" dirty="0" err="1"/>
              <a:t>fényforrás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mutató</a:t>
            </a:r>
            <a:r>
              <a:rPr lang="en-US" dirty="0"/>
              <a:t> </a:t>
            </a:r>
            <a:r>
              <a:rPr lang="en-US" dirty="0" err="1"/>
              <a:t>irány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lightPos.xyz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(0,1,0).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16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indent="0">
              <a:buFontTx/>
              <a:buNone/>
            </a:pPr>
            <a:r>
              <a:rPr lang="en-US" dirty="0" err="1"/>
              <a:t>Mindkét</a:t>
            </a:r>
            <a:r>
              <a:rPr lang="en-US" dirty="0"/>
              <a:t> </a:t>
            </a:r>
            <a:r>
              <a:rPr lang="en-US" dirty="0" err="1"/>
              <a:t>esetben</a:t>
            </a:r>
            <a:r>
              <a:rPr lang="en-US" dirty="0"/>
              <a:t> a </a:t>
            </a:r>
            <a:r>
              <a:rPr lang="en-US" dirty="0" err="1"/>
              <a:t>vektorok</a:t>
            </a:r>
            <a:r>
              <a:rPr lang="en-US" dirty="0"/>
              <a:t> X,Y,Z </a:t>
            </a:r>
            <a:r>
              <a:rPr lang="en-US" dirty="0" err="1"/>
              <a:t>értékét</a:t>
            </a:r>
            <a:r>
              <a:rPr lang="en-US" dirty="0"/>
              <a:t> </a:t>
            </a:r>
            <a:r>
              <a:rPr lang="en-US" dirty="0" err="1"/>
              <a:t>írtuk</a:t>
            </a:r>
            <a:r>
              <a:rPr lang="en-US" dirty="0"/>
              <a:t> </a:t>
            </a:r>
            <a:r>
              <a:rPr lang="en-US" dirty="0" err="1"/>
              <a:t>bele</a:t>
            </a:r>
            <a:r>
              <a:rPr lang="en-US" dirty="0"/>
              <a:t> a </a:t>
            </a:r>
            <a:r>
              <a:rPr lang="en-US" dirty="0" err="1"/>
              <a:t>rasztertárba</a:t>
            </a:r>
            <a:r>
              <a:rPr lang="en-US" dirty="0"/>
              <a:t> R,G,B </a:t>
            </a:r>
            <a:r>
              <a:rPr lang="en-US" dirty="0" err="1"/>
              <a:t>értékekként</a:t>
            </a:r>
            <a:r>
              <a:rPr lang="en-US" dirty="0"/>
              <a:t>. </a:t>
            </a:r>
            <a:r>
              <a:rPr lang="en-US" dirty="0" err="1"/>
              <a:t>Ezért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koordinátánként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értelmezni</a:t>
            </a:r>
            <a:r>
              <a:rPr lang="en-US" dirty="0"/>
              <a:t>, </a:t>
            </a:r>
            <a:r>
              <a:rPr lang="en-US" dirty="0" err="1"/>
              <a:t>ahol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Fekete, </a:t>
            </a:r>
            <a:r>
              <a:rPr lang="en-US" dirty="0" err="1"/>
              <a:t>ott</a:t>
            </a:r>
            <a:r>
              <a:rPr lang="en-US" dirty="0"/>
              <a:t> </a:t>
            </a:r>
            <a:r>
              <a:rPr lang="en-US" dirty="0" err="1"/>
              <a:t>negatív</a:t>
            </a:r>
            <a:r>
              <a:rPr lang="en-US" dirty="0"/>
              <a:t> </a:t>
            </a:r>
            <a:r>
              <a:rPr lang="en-US" dirty="0" err="1"/>
              <a:t>értékek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Nézzük</a:t>
            </a:r>
            <a:r>
              <a:rPr lang="en-US" dirty="0"/>
              <a:t> a </a:t>
            </a:r>
            <a:r>
              <a:rPr lang="en-US" dirty="0" err="1"/>
              <a:t>LightDirTS</a:t>
            </a:r>
            <a:r>
              <a:rPr lang="en-US" dirty="0"/>
              <a:t> </a:t>
            </a:r>
            <a:r>
              <a:rPr lang="en-US" dirty="0" err="1"/>
              <a:t>esetét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Ha </a:t>
            </a:r>
            <a:r>
              <a:rPr lang="en-US" dirty="0" err="1"/>
              <a:t>végig</a:t>
            </a:r>
            <a:r>
              <a:rPr lang="en-US" dirty="0"/>
              <a:t> </a:t>
            </a:r>
            <a:r>
              <a:rPr lang="en-US" dirty="0" err="1"/>
              <a:t>gondoljuk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T=(1,0,0), B=(0,0,1), N=(0,1,0), </a:t>
            </a:r>
            <a:r>
              <a:rPr lang="en-US" dirty="0" err="1"/>
              <a:t>Ezek</a:t>
            </a:r>
            <a:r>
              <a:rPr lang="en-US" dirty="0"/>
              <a:t> </a:t>
            </a:r>
            <a:r>
              <a:rPr lang="en-US" dirty="0" err="1"/>
              <a:t>világkoordinátákban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. 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győztelek</a:t>
            </a:r>
            <a:r>
              <a:rPr lang="en-US" dirty="0"/>
              <a:t> meg,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rajzoltasd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a T,B,N </a:t>
            </a:r>
            <a:r>
              <a:rPr lang="en-US" dirty="0" err="1"/>
              <a:t>vektorokat</a:t>
            </a:r>
            <a:r>
              <a:rPr lang="en-US" dirty="0"/>
              <a:t> </a:t>
            </a:r>
            <a:r>
              <a:rPr lang="en-US" dirty="0" err="1"/>
              <a:t>akár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ilyen</a:t>
            </a:r>
            <a:r>
              <a:rPr lang="en-US" dirty="0"/>
              <a:t> </a:t>
            </a:r>
            <a:r>
              <a:rPr lang="en-US" dirty="0" err="1"/>
              <a:t>tesztek</a:t>
            </a:r>
            <a:r>
              <a:rPr lang="en-US" dirty="0"/>
              <a:t> </a:t>
            </a:r>
            <a:r>
              <a:rPr lang="en-US" dirty="0" err="1"/>
              <a:t>sokszor</a:t>
            </a:r>
            <a:r>
              <a:rPr lang="en-US" dirty="0"/>
              <a:t> </a:t>
            </a:r>
            <a:r>
              <a:rPr lang="en-US" dirty="0" err="1"/>
              <a:t>segítenek</a:t>
            </a:r>
            <a:r>
              <a:rPr lang="en-US" dirty="0"/>
              <a:t> </a:t>
            </a:r>
            <a:r>
              <a:rPr lang="en-US" dirty="0" err="1"/>
              <a:t>átlátni</a:t>
            </a:r>
            <a:r>
              <a:rPr lang="en-US" dirty="0"/>
              <a:t> a </a:t>
            </a:r>
            <a:r>
              <a:rPr lang="en-US" dirty="0" err="1"/>
              <a:t>színteret</a:t>
            </a:r>
            <a:r>
              <a:rPr lang="en-US" dirty="0"/>
              <a:t>. </a:t>
            </a:r>
            <a:r>
              <a:rPr lang="en-US" dirty="0" err="1"/>
              <a:t>Itt</a:t>
            </a:r>
            <a:r>
              <a:rPr lang="en-US" dirty="0"/>
              <a:t> most a </a:t>
            </a:r>
            <a:r>
              <a:rPr lang="en-US" dirty="0" err="1"/>
              <a:t>tangens</a:t>
            </a:r>
            <a:r>
              <a:rPr lang="en-US" dirty="0"/>
              <a:t> </a:t>
            </a:r>
            <a:r>
              <a:rPr lang="en-US" dirty="0" err="1"/>
              <a:t>vektorom</a:t>
            </a:r>
            <a:r>
              <a:rPr lang="en-US" dirty="0"/>
              <a:t> </a:t>
            </a:r>
            <a:r>
              <a:rPr lang="en-US" dirty="0" err="1"/>
              <a:t>azért</a:t>
            </a:r>
            <a:r>
              <a:rPr lang="en-US" dirty="0"/>
              <a:t> van </a:t>
            </a:r>
            <a:r>
              <a:rPr lang="en-US" dirty="0" err="1"/>
              <a:t>horizontális</a:t>
            </a:r>
            <a:r>
              <a:rPr lang="en-US" dirty="0"/>
              <a:t> </a:t>
            </a:r>
            <a:r>
              <a:rPr lang="en-US" dirty="0" err="1"/>
              <a:t>irányban</a:t>
            </a:r>
            <a:r>
              <a:rPr lang="en-US" dirty="0"/>
              <a:t>, </a:t>
            </a:r>
            <a:r>
              <a:rPr lang="en-US" dirty="0" err="1"/>
              <a:t>mert</a:t>
            </a:r>
            <a:r>
              <a:rPr lang="en-US" dirty="0"/>
              <a:t> a model </a:t>
            </a:r>
            <a:r>
              <a:rPr lang="en-US" dirty="0" err="1"/>
              <a:t>mátrixon</a:t>
            </a:r>
            <a:r>
              <a:rPr lang="en-US" dirty="0"/>
              <a:t> </a:t>
            </a:r>
            <a:r>
              <a:rPr lang="en-US" dirty="0" err="1"/>
              <a:t>rajta</a:t>
            </a:r>
            <a:r>
              <a:rPr lang="en-US" dirty="0"/>
              <a:t> van </a:t>
            </a:r>
            <a:r>
              <a:rPr lang="en-US" dirty="0" err="1"/>
              <a:t>egy</a:t>
            </a:r>
            <a:r>
              <a:rPr lang="en-US" dirty="0"/>
              <a:t> 90 </a:t>
            </a:r>
            <a:r>
              <a:rPr lang="en-US" dirty="0" err="1"/>
              <a:t>fokos</a:t>
            </a:r>
            <a:r>
              <a:rPr lang="en-US" dirty="0"/>
              <a:t> (PI/2 </a:t>
            </a:r>
            <a:r>
              <a:rPr lang="en-US" dirty="0" err="1"/>
              <a:t>radián</a:t>
            </a:r>
            <a:r>
              <a:rPr lang="en-US" dirty="0"/>
              <a:t>)  </a:t>
            </a:r>
            <a:r>
              <a:rPr lang="en-US" dirty="0" err="1"/>
              <a:t>forgatás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Ebből</a:t>
            </a:r>
            <a:r>
              <a:rPr lang="en-US" dirty="0"/>
              <a:t> </a:t>
            </a:r>
            <a:r>
              <a:rPr lang="en-US" dirty="0" err="1"/>
              <a:t>felírhatjátok</a:t>
            </a:r>
            <a:r>
              <a:rPr lang="en-US" dirty="0"/>
              <a:t> a TBN </a:t>
            </a:r>
            <a:r>
              <a:rPr lang="en-US" dirty="0" err="1"/>
              <a:t>mátrixot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T,B,N </a:t>
            </a:r>
            <a:r>
              <a:rPr lang="en-US" dirty="0" err="1"/>
              <a:t>vektorokat</a:t>
            </a:r>
            <a:r>
              <a:rPr lang="en-US" dirty="0"/>
              <a:t> </a:t>
            </a:r>
            <a:r>
              <a:rPr lang="en-US" dirty="0" err="1"/>
              <a:t>sorvektorokként</a:t>
            </a:r>
            <a:r>
              <a:rPr lang="en-US" dirty="0"/>
              <a:t> </a:t>
            </a:r>
            <a:r>
              <a:rPr lang="en-US" dirty="0" err="1"/>
              <a:t>írjátok</a:t>
            </a:r>
            <a:r>
              <a:rPr lang="en-US" dirty="0"/>
              <a:t> </a:t>
            </a:r>
            <a:r>
              <a:rPr lang="en-US" dirty="0" err="1"/>
              <a:t>bele</a:t>
            </a:r>
            <a:r>
              <a:rPr lang="en-US" dirty="0"/>
              <a:t>. Most </a:t>
            </a:r>
            <a:r>
              <a:rPr lang="en-US" dirty="0" err="1"/>
              <a:t>szorozd</a:t>
            </a:r>
            <a:r>
              <a:rPr lang="en-US" dirty="0"/>
              <a:t> meg (0,1,0) </a:t>
            </a:r>
            <a:r>
              <a:rPr lang="en-US" dirty="0" err="1"/>
              <a:t>oszlopvektorral</a:t>
            </a:r>
            <a:r>
              <a:rPr lang="en-US" dirty="0"/>
              <a:t> </a:t>
            </a:r>
            <a:r>
              <a:rPr lang="en-US" dirty="0" err="1"/>
              <a:t>jobbról</a:t>
            </a:r>
            <a:r>
              <a:rPr lang="en-US" dirty="0"/>
              <a:t>.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fogja</a:t>
            </a:r>
            <a:r>
              <a:rPr lang="en-US" dirty="0"/>
              <a:t> </a:t>
            </a:r>
            <a:r>
              <a:rPr lang="en-US" dirty="0" err="1"/>
              <a:t>választani</a:t>
            </a:r>
            <a:r>
              <a:rPr lang="en-US" dirty="0"/>
              <a:t> a </a:t>
            </a:r>
            <a:r>
              <a:rPr lang="en-US" dirty="0" err="1"/>
              <a:t>középső</a:t>
            </a:r>
            <a:r>
              <a:rPr lang="en-US" dirty="0"/>
              <a:t> </a:t>
            </a:r>
            <a:r>
              <a:rPr lang="en-US" dirty="0" err="1"/>
              <a:t>oszlopot</a:t>
            </a:r>
            <a:r>
              <a:rPr lang="en-US" dirty="0"/>
              <a:t>, </a:t>
            </a:r>
            <a:r>
              <a:rPr lang="en-US" dirty="0" err="1"/>
              <a:t>amely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összes</a:t>
            </a:r>
            <a:r>
              <a:rPr lang="en-US" dirty="0"/>
              <a:t> </a:t>
            </a:r>
            <a:r>
              <a:rPr lang="en-US" dirty="0" err="1"/>
              <a:t>vektornak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Y </a:t>
            </a:r>
            <a:r>
              <a:rPr lang="en-US" dirty="0" err="1"/>
              <a:t>komponensét</a:t>
            </a:r>
            <a:r>
              <a:rPr lang="en-US" dirty="0"/>
              <a:t> </a:t>
            </a:r>
            <a:r>
              <a:rPr lang="en-US" dirty="0" err="1"/>
              <a:t>fogja</a:t>
            </a:r>
            <a:r>
              <a:rPr lang="en-US" dirty="0"/>
              <a:t> </a:t>
            </a:r>
            <a:r>
              <a:rPr lang="en-US" dirty="0" err="1"/>
              <a:t>kiemelni</a:t>
            </a:r>
            <a:r>
              <a:rPr lang="en-US" dirty="0"/>
              <a:t>. </a:t>
            </a:r>
            <a:r>
              <a:rPr lang="en-US" dirty="0" err="1"/>
              <a:t>Ebben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esetben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0,0,1 </a:t>
            </a:r>
            <a:r>
              <a:rPr lang="en-US" dirty="0" err="1"/>
              <a:t>eredményt</a:t>
            </a:r>
            <a:r>
              <a:rPr lang="en-US" dirty="0"/>
              <a:t> </a:t>
            </a:r>
            <a:r>
              <a:rPr lang="en-US" dirty="0" err="1"/>
              <a:t>adja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T.Y =0, B.Y = 0, N.Y = 1 </a:t>
            </a:r>
            <a:r>
              <a:rPr lang="en-US" dirty="0" err="1"/>
              <a:t>ebből</a:t>
            </a:r>
            <a:r>
              <a:rPr lang="en-US" dirty="0"/>
              <a:t> </a:t>
            </a:r>
            <a:r>
              <a:rPr lang="en-US" dirty="0" err="1"/>
              <a:t>kapod</a:t>
            </a:r>
            <a:r>
              <a:rPr lang="en-US" dirty="0"/>
              <a:t> (0,0,1)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kék</a:t>
            </a:r>
            <a:r>
              <a:rPr lang="en-US" dirty="0"/>
              <a:t>. </a:t>
            </a:r>
            <a:r>
              <a:rPr lang="en-US" dirty="0" err="1"/>
              <a:t>Valóban</a:t>
            </a:r>
            <a:r>
              <a:rPr lang="en-US" dirty="0"/>
              <a:t>, a </a:t>
            </a:r>
            <a:r>
              <a:rPr lang="en-US" dirty="0" err="1"/>
              <a:t>gömb</a:t>
            </a:r>
            <a:r>
              <a:rPr lang="en-US" dirty="0"/>
              <a:t> </a:t>
            </a:r>
            <a:r>
              <a:rPr lang="en-US" dirty="0" err="1"/>
              <a:t>tetején</a:t>
            </a:r>
            <a:r>
              <a:rPr lang="en-US" dirty="0"/>
              <a:t> </a:t>
            </a:r>
            <a:r>
              <a:rPr lang="en-US" dirty="0" err="1"/>
              <a:t>határozottan</a:t>
            </a:r>
            <a:r>
              <a:rPr lang="en-US" dirty="0"/>
              <a:t> </a:t>
            </a:r>
            <a:r>
              <a:rPr lang="en-US" dirty="0" err="1"/>
              <a:t>kék</a:t>
            </a:r>
            <a:r>
              <a:rPr lang="en-US" dirty="0"/>
              <a:t> </a:t>
            </a:r>
            <a:r>
              <a:rPr lang="en-US" dirty="0" err="1"/>
              <a:t>szín</a:t>
            </a:r>
            <a:r>
              <a:rPr lang="en-US" dirty="0"/>
              <a:t> van.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Nézzünk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esetet</a:t>
            </a:r>
            <a:r>
              <a:rPr lang="en-US" dirty="0"/>
              <a:t>, a </a:t>
            </a:r>
            <a:r>
              <a:rPr lang="en-US" dirty="0" err="1"/>
              <a:t>legközelebbi</a:t>
            </a:r>
            <a:r>
              <a:rPr lang="en-US" dirty="0"/>
              <a:t> </a:t>
            </a:r>
            <a:r>
              <a:rPr lang="en-US" dirty="0" err="1"/>
              <a:t>pontját</a:t>
            </a:r>
            <a:r>
              <a:rPr lang="en-US" dirty="0"/>
              <a:t> a </a:t>
            </a:r>
            <a:r>
              <a:rPr lang="en-US" dirty="0" err="1"/>
              <a:t>gombnek</a:t>
            </a:r>
            <a:r>
              <a:rPr lang="en-US" dirty="0"/>
              <a:t> </a:t>
            </a:r>
            <a:r>
              <a:rPr lang="en-US" dirty="0" err="1"/>
              <a:t>hozzánk</a:t>
            </a:r>
            <a:r>
              <a:rPr lang="en-US" dirty="0"/>
              <a:t>, </a:t>
            </a:r>
            <a:r>
              <a:rPr lang="en-US" dirty="0" err="1"/>
              <a:t>ahol</a:t>
            </a:r>
            <a:r>
              <a:rPr lang="en-US" dirty="0"/>
              <a:t> </a:t>
            </a:r>
            <a:r>
              <a:rPr lang="en-US" dirty="0" err="1"/>
              <a:t>csupa</a:t>
            </a:r>
            <a:r>
              <a:rPr lang="en-US" dirty="0"/>
              <a:t> </a:t>
            </a:r>
            <a:r>
              <a:rPr lang="en-US" dirty="0" err="1"/>
              <a:t>zöld</a:t>
            </a:r>
            <a:r>
              <a:rPr lang="en-US" dirty="0"/>
              <a:t>, </a:t>
            </a:r>
            <a:r>
              <a:rPr lang="en-US" dirty="0" err="1"/>
              <a:t>miért</a:t>
            </a:r>
            <a:r>
              <a:rPr lang="en-US" dirty="0"/>
              <a:t>? T=(1,0,0), B=(0,1,0), N=(0,0,1), </a:t>
            </a:r>
            <a:r>
              <a:rPr lang="en-US" dirty="0" err="1"/>
              <a:t>ennek</a:t>
            </a:r>
            <a:r>
              <a:rPr lang="en-US" dirty="0"/>
              <a:t> a </a:t>
            </a:r>
            <a:r>
              <a:rPr lang="en-US" dirty="0" err="1"/>
              <a:t>középső</a:t>
            </a:r>
            <a:r>
              <a:rPr lang="en-US" dirty="0"/>
              <a:t> </a:t>
            </a:r>
            <a:r>
              <a:rPr lang="en-US" dirty="0" err="1"/>
              <a:t>oszlopa</a:t>
            </a:r>
            <a:r>
              <a:rPr lang="en-US" dirty="0"/>
              <a:t>: (0,1,0), </a:t>
            </a:r>
            <a:r>
              <a:rPr lang="en-US" dirty="0" err="1"/>
              <a:t>valóban</a:t>
            </a:r>
            <a:r>
              <a:rPr lang="en-US" dirty="0"/>
              <a:t> </a:t>
            </a:r>
            <a:r>
              <a:rPr lang="en-US" dirty="0" err="1"/>
              <a:t>zöldnek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lennie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Vizualizálni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tudjátok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aránylag</a:t>
            </a:r>
            <a:r>
              <a:rPr lang="en-US" dirty="0"/>
              <a:t> </a:t>
            </a:r>
            <a:r>
              <a:rPr lang="en-US" dirty="0" err="1"/>
              <a:t>nehéz</a:t>
            </a:r>
            <a:r>
              <a:rPr lang="en-US" dirty="0"/>
              <a:t>, de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annyiról</a:t>
            </a:r>
            <a:r>
              <a:rPr lang="en-US" dirty="0"/>
              <a:t> van </a:t>
            </a:r>
            <a:r>
              <a:rPr lang="en-US" dirty="0" err="1"/>
              <a:t>szó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i,j,k</a:t>
            </a:r>
            <a:r>
              <a:rPr lang="en-US" dirty="0"/>
              <a:t> </a:t>
            </a:r>
            <a:r>
              <a:rPr lang="en-US" dirty="0" err="1"/>
              <a:t>egységvektorokkal</a:t>
            </a:r>
            <a:r>
              <a:rPr lang="en-US" dirty="0"/>
              <a:t> </a:t>
            </a:r>
            <a:r>
              <a:rPr lang="en-US" dirty="0" err="1"/>
              <a:t>írjuk</a:t>
            </a:r>
            <a:r>
              <a:rPr lang="en-US" dirty="0"/>
              <a:t> </a:t>
            </a:r>
            <a:r>
              <a:rPr lang="en-US" dirty="0" err="1"/>
              <a:t>fel</a:t>
            </a:r>
            <a:r>
              <a:rPr lang="en-US" dirty="0"/>
              <a:t> a </a:t>
            </a:r>
            <a:r>
              <a:rPr lang="en-US" dirty="0" err="1"/>
              <a:t>fényirányt</a:t>
            </a:r>
            <a:r>
              <a:rPr lang="en-US" dirty="0"/>
              <a:t>, </a:t>
            </a:r>
            <a:r>
              <a:rPr lang="en-US" dirty="0" err="1"/>
              <a:t>hanem</a:t>
            </a:r>
            <a:r>
              <a:rPr lang="en-US" dirty="0"/>
              <a:t> a T,B,N </a:t>
            </a:r>
            <a:r>
              <a:rPr lang="en-US" dirty="0" err="1"/>
              <a:t>vektorokkal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Hasonlóan</a:t>
            </a:r>
            <a:r>
              <a:rPr lang="en-US" dirty="0"/>
              <a:t> a </a:t>
            </a:r>
            <a:r>
              <a:rPr lang="en-US" dirty="0" err="1"/>
              <a:t>viewdirt</a:t>
            </a:r>
            <a:r>
              <a:rPr lang="en-US" dirty="0"/>
              <a:t> </a:t>
            </a:r>
            <a:r>
              <a:rPr lang="en-US" dirty="0" err="1"/>
              <a:t>végig</a:t>
            </a:r>
            <a:r>
              <a:rPr lang="en-US" dirty="0"/>
              <a:t> </a:t>
            </a:r>
            <a:r>
              <a:rPr lang="en-US" dirty="0" err="1"/>
              <a:t>matekozhatjátok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tényleg</a:t>
            </a:r>
            <a:r>
              <a:rPr lang="en-US" dirty="0"/>
              <a:t> </a:t>
            </a:r>
            <a:r>
              <a:rPr lang="en-US" dirty="0" err="1"/>
              <a:t>kijönnek</a:t>
            </a:r>
            <a:r>
              <a:rPr lang="en-US" dirty="0"/>
              <a:t> a </a:t>
            </a:r>
            <a:r>
              <a:rPr lang="en-US" dirty="0" err="1"/>
              <a:t>színek</a:t>
            </a:r>
            <a:r>
              <a:rPr lang="en-US" dirty="0"/>
              <a:t>. A </a:t>
            </a:r>
            <a:r>
              <a:rPr lang="en-US" dirty="0" err="1"/>
              <a:t>viewdir</a:t>
            </a:r>
            <a:r>
              <a:rPr lang="en-US" dirty="0"/>
              <a:t> </a:t>
            </a:r>
            <a:r>
              <a:rPr lang="en-US" dirty="0" err="1"/>
              <a:t>értéke</a:t>
            </a:r>
            <a:r>
              <a:rPr lang="en-US" dirty="0"/>
              <a:t> (0,0,1) </a:t>
            </a:r>
            <a:r>
              <a:rPr lang="en-US" dirty="0" err="1"/>
              <a:t>ebben</a:t>
            </a:r>
            <a:r>
              <a:rPr lang="en-US" dirty="0"/>
              <a:t> a </a:t>
            </a:r>
            <a:r>
              <a:rPr lang="en-US" dirty="0" err="1"/>
              <a:t>példában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983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Ez</a:t>
            </a:r>
            <a:r>
              <a:rPr lang="en-US" dirty="0"/>
              <a:t> a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arra</a:t>
            </a:r>
            <a:r>
              <a:rPr lang="en-US" dirty="0"/>
              <a:t> </a:t>
            </a:r>
            <a:r>
              <a:rPr lang="en-US" dirty="0" err="1"/>
              <a:t>szolgál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lásd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néz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a </a:t>
            </a:r>
            <a:r>
              <a:rPr lang="en-US" dirty="0" err="1"/>
              <a:t>gömbön</a:t>
            </a:r>
            <a:r>
              <a:rPr lang="en-US" dirty="0"/>
              <a:t>, </a:t>
            </a:r>
            <a:r>
              <a:rPr lang="en-US" dirty="0" err="1"/>
              <a:t>látszik</a:t>
            </a:r>
            <a:r>
              <a:rPr lang="en-US" dirty="0"/>
              <a:t> ,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összes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relatív</a:t>
            </a:r>
            <a:r>
              <a:rPr lang="en-US" dirty="0"/>
              <a:t> </a:t>
            </a:r>
            <a:r>
              <a:rPr lang="en-US" dirty="0" err="1"/>
              <a:t>pozíciót</a:t>
            </a:r>
            <a:r>
              <a:rPr lang="en-US" dirty="0"/>
              <a:t> ad meg,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független</a:t>
            </a:r>
            <a:r>
              <a:rPr lang="en-US" dirty="0"/>
              <a:t>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normáltól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Az </a:t>
            </a:r>
            <a:r>
              <a:rPr lang="en-US" dirty="0" err="1"/>
              <a:t>irányokat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</a:t>
            </a:r>
            <a:r>
              <a:rPr lang="en-US" dirty="0" err="1"/>
              <a:t>könnyen</a:t>
            </a:r>
            <a:r>
              <a:rPr lang="en-US" dirty="0"/>
              <a:t> </a:t>
            </a:r>
            <a:r>
              <a:rPr lang="en-US" dirty="0" err="1"/>
              <a:t>látni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előző</a:t>
            </a:r>
            <a:r>
              <a:rPr lang="en-US" dirty="0"/>
              <a:t> </a:t>
            </a:r>
            <a:r>
              <a:rPr lang="en-US" dirty="0" err="1"/>
              <a:t>dián</a:t>
            </a:r>
            <a:r>
              <a:rPr lang="en-US" dirty="0"/>
              <a:t> </a:t>
            </a:r>
            <a:r>
              <a:rPr lang="en-US" dirty="0" err="1"/>
              <a:t>lévő</a:t>
            </a:r>
            <a:r>
              <a:rPr lang="en-US" dirty="0"/>
              <a:t> </a:t>
            </a:r>
            <a:r>
              <a:rPr lang="en-US" dirty="0" err="1"/>
              <a:t>viewDirTS-ről</a:t>
            </a:r>
            <a:r>
              <a:rPr lang="en-US" dirty="0"/>
              <a:t>, </a:t>
            </a:r>
            <a:r>
              <a:rPr lang="en-US" dirty="0" err="1"/>
              <a:t>ezért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ezeket</a:t>
            </a:r>
            <a:r>
              <a:rPr lang="en-US" dirty="0"/>
              <a:t> </a:t>
            </a:r>
            <a:r>
              <a:rPr lang="en-US" dirty="0" err="1"/>
              <a:t>gömb</a:t>
            </a:r>
            <a:r>
              <a:rPr lang="en-US" dirty="0"/>
              <a:t> </a:t>
            </a:r>
            <a:r>
              <a:rPr lang="en-US" dirty="0" err="1"/>
              <a:t>felületen</a:t>
            </a:r>
            <a:r>
              <a:rPr lang="en-US" dirty="0"/>
              <a:t> </a:t>
            </a:r>
            <a:r>
              <a:rPr lang="en-US" dirty="0" err="1"/>
              <a:t>debugolni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923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összegzés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mennyivel</a:t>
            </a:r>
            <a:r>
              <a:rPr lang="en-US" dirty="0"/>
              <a:t> </a:t>
            </a:r>
            <a:r>
              <a:rPr lang="en-US" dirty="0" err="1"/>
              <a:t>többet</a:t>
            </a:r>
            <a:r>
              <a:rPr lang="en-US" dirty="0"/>
              <a:t> </a:t>
            </a:r>
            <a:r>
              <a:rPr lang="en-US" dirty="0" err="1"/>
              <a:t>számít</a:t>
            </a:r>
            <a:r>
              <a:rPr lang="en-US" dirty="0"/>
              <a:t> 1-1 </a:t>
            </a:r>
            <a:r>
              <a:rPr lang="en-US" dirty="0" err="1"/>
              <a:t>kis</a:t>
            </a:r>
            <a:r>
              <a:rPr lang="en-US" dirty="0"/>
              <a:t> </a:t>
            </a:r>
            <a:r>
              <a:rPr lang="en-US" dirty="0" err="1"/>
              <a:t>apróság</a:t>
            </a:r>
            <a:r>
              <a:rPr lang="en-US" dirty="0"/>
              <a:t>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látszik</a:t>
            </a:r>
            <a:r>
              <a:rPr lang="en-US" dirty="0"/>
              <a:t> </a:t>
            </a:r>
            <a:r>
              <a:rPr lang="en-US" dirty="0" err="1"/>
              <a:t>azonban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normálvektor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ott</a:t>
            </a:r>
            <a:r>
              <a:rPr lang="en-US" dirty="0"/>
              <a:t> is </a:t>
            </a:r>
            <a:r>
              <a:rPr lang="en-US" dirty="0" err="1"/>
              <a:t>fényt</a:t>
            </a:r>
            <a:r>
              <a:rPr lang="en-US" dirty="0"/>
              <a:t> ad, </a:t>
            </a:r>
            <a:r>
              <a:rPr lang="en-US" dirty="0" err="1"/>
              <a:t>ahol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kellene</a:t>
            </a:r>
            <a:r>
              <a:rPr lang="en-US" dirty="0"/>
              <a:t> </a:t>
            </a:r>
            <a:r>
              <a:rPr lang="en-US" dirty="0" err="1"/>
              <a:t>neki</a:t>
            </a:r>
            <a:r>
              <a:rPr lang="en-US" dirty="0"/>
              <a:t>.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vehetjük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természetellenes</a:t>
            </a:r>
            <a:r>
              <a:rPr lang="en-US" dirty="0"/>
              <a:t> </a:t>
            </a:r>
            <a:r>
              <a:rPr lang="en-US" dirty="0" err="1"/>
              <a:t>jelenségnek</a:t>
            </a:r>
            <a:r>
              <a:rPr lang="en-US" dirty="0"/>
              <a:t> de a </a:t>
            </a:r>
            <a:r>
              <a:rPr lang="en-US" dirty="0" err="1"/>
              <a:t>matematika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hazudik</a:t>
            </a:r>
            <a:r>
              <a:rPr lang="en-US" dirty="0"/>
              <a:t>, </a:t>
            </a:r>
            <a:r>
              <a:rPr lang="en-US" dirty="0" err="1"/>
              <a:t>főleg</a:t>
            </a:r>
            <a:r>
              <a:rPr lang="en-US" dirty="0"/>
              <a:t>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számoljuk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pont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árnyékban</a:t>
            </a:r>
            <a:r>
              <a:rPr lang="en-US" dirty="0"/>
              <a:t> van-e </a:t>
            </a:r>
            <a:r>
              <a:rPr lang="en-US" dirty="0" err="1"/>
              <a:t>vagy</a:t>
            </a:r>
            <a:r>
              <a:rPr lang="en-US" dirty="0"/>
              <a:t> sem. </a:t>
            </a:r>
            <a:r>
              <a:rPr lang="en-US" dirty="0" err="1"/>
              <a:t>Ezzel</a:t>
            </a:r>
            <a:r>
              <a:rPr lang="en-US" dirty="0"/>
              <a:t>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probléma</a:t>
            </a:r>
            <a:r>
              <a:rPr lang="en-US" dirty="0"/>
              <a:t>, </a:t>
            </a:r>
            <a:r>
              <a:rPr lang="en-US" dirty="0" err="1"/>
              <a:t>majd</a:t>
            </a:r>
            <a:r>
              <a:rPr lang="en-US" dirty="0"/>
              <a:t> ha </a:t>
            </a:r>
            <a:r>
              <a:rPr lang="en-US" dirty="0" err="1"/>
              <a:t>valakit</a:t>
            </a:r>
            <a:r>
              <a:rPr lang="en-US" dirty="0"/>
              <a:t> </a:t>
            </a:r>
            <a:r>
              <a:rPr lang="en-US" dirty="0" err="1"/>
              <a:t>zavar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csinál</a:t>
            </a:r>
            <a:r>
              <a:rPr lang="en-US" dirty="0"/>
              <a:t> </a:t>
            </a:r>
            <a:r>
              <a:rPr lang="en-US" dirty="0" err="1"/>
              <a:t>valamilyen</a:t>
            </a:r>
            <a:r>
              <a:rPr lang="en-US" dirty="0"/>
              <a:t> </a:t>
            </a:r>
            <a:r>
              <a:rPr lang="en-US" dirty="0" err="1"/>
              <a:t>árnyék</a:t>
            </a:r>
            <a:r>
              <a:rPr lang="en-US" dirty="0"/>
              <a:t> </a:t>
            </a:r>
            <a:r>
              <a:rPr lang="en-US" dirty="0" err="1"/>
              <a:t>tesztet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Akit</a:t>
            </a:r>
            <a:r>
              <a:rPr lang="en-US" dirty="0"/>
              <a:t> </a:t>
            </a:r>
            <a:r>
              <a:rPr lang="en-US" dirty="0" err="1"/>
              <a:t>érdekel</a:t>
            </a:r>
            <a:r>
              <a:rPr lang="en-US" dirty="0"/>
              <a:t> a </a:t>
            </a:r>
            <a:r>
              <a:rPr lang="en-US" dirty="0" err="1"/>
              <a:t>legegyszer</a:t>
            </a:r>
            <a:r>
              <a:rPr lang="hu-HU" dirty="0"/>
              <a:t>ű</a:t>
            </a:r>
            <a:r>
              <a:rPr lang="en-US" dirty="0"/>
              <a:t>bb </a:t>
            </a:r>
            <a:r>
              <a:rPr lang="en-US" dirty="0" err="1"/>
              <a:t>árnyék</a:t>
            </a:r>
            <a:r>
              <a:rPr lang="en-US" dirty="0"/>
              <a:t> </a:t>
            </a:r>
            <a:r>
              <a:rPr lang="en-US" dirty="0" err="1"/>
              <a:t>teszt</a:t>
            </a:r>
            <a:r>
              <a:rPr lang="en-US" dirty="0"/>
              <a:t> (</a:t>
            </a:r>
            <a:r>
              <a:rPr lang="en-US" dirty="0" err="1"/>
              <a:t>inkrementális</a:t>
            </a:r>
            <a:r>
              <a:rPr lang="en-US" dirty="0"/>
              <a:t> </a:t>
            </a:r>
            <a:r>
              <a:rPr lang="en-US" dirty="0" err="1"/>
              <a:t>képszintézisben</a:t>
            </a:r>
            <a:r>
              <a:rPr lang="en-US" dirty="0"/>
              <a:t>, </a:t>
            </a:r>
            <a:r>
              <a:rPr lang="en-US" dirty="0" err="1"/>
              <a:t>amit</a:t>
            </a:r>
            <a:r>
              <a:rPr lang="en-US" dirty="0"/>
              <a:t> mi </a:t>
            </a:r>
            <a:r>
              <a:rPr lang="en-US" dirty="0" err="1"/>
              <a:t>csinálunk</a:t>
            </a:r>
            <a:r>
              <a:rPr lang="en-US" dirty="0"/>
              <a:t> most), </a:t>
            </a:r>
            <a:r>
              <a:rPr lang="en-US" dirty="0" err="1"/>
              <a:t>azt</a:t>
            </a:r>
            <a:r>
              <a:rPr lang="en-US" dirty="0"/>
              <a:t> shadow </a:t>
            </a:r>
            <a:r>
              <a:rPr lang="en-US" dirty="0" err="1"/>
              <a:t>mappelésnek</a:t>
            </a:r>
            <a:r>
              <a:rPr lang="en-US" dirty="0"/>
              <a:t> </a:t>
            </a:r>
            <a:r>
              <a:rPr lang="en-US" dirty="0" err="1"/>
              <a:t>hívják</a:t>
            </a:r>
            <a:r>
              <a:rPr lang="en-US" dirty="0"/>
              <a:t>, de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a </a:t>
            </a:r>
            <a:r>
              <a:rPr lang="en-US" dirty="0" err="1"/>
              <a:t>művész</a:t>
            </a:r>
            <a:r>
              <a:rPr lang="en-US" dirty="0"/>
              <a:t> </a:t>
            </a:r>
            <a:r>
              <a:rPr lang="en-US" dirty="0" err="1"/>
              <a:t>csinálja</a:t>
            </a:r>
            <a:r>
              <a:rPr lang="en-US" dirty="0"/>
              <a:t>, </a:t>
            </a:r>
            <a:r>
              <a:rPr lang="en-US" dirty="0" err="1"/>
              <a:t>hanem</a:t>
            </a:r>
            <a:r>
              <a:rPr lang="en-US" dirty="0"/>
              <a:t> </a:t>
            </a:r>
            <a:r>
              <a:rPr lang="en-US" dirty="0" err="1"/>
              <a:t>nekünk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elkészíteni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(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több</a:t>
            </a:r>
            <a:r>
              <a:rPr lang="en-US" dirty="0"/>
              <a:t>) shadow map </a:t>
            </a:r>
            <a:r>
              <a:rPr lang="en-US" dirty="0" err="1"/>
              <a:t>textúrát</a:t>
            </a:r>
            <a:r>
              <a:rPr lang="en-US" dirty="0"/>
              <a:t>, </a:t>
            </a:r>
            <a:r>
              <a:rPr lang="en-US" dirty="0" err="1"/>
              <a:t>amit</a:t>
            </a:r>
            <a:r>
              <a:rPr lang="en-US" dirty="0"/>
              <a:t> </a:t>
            </a:r>
            <a:r>
              <a:rPr lang="en-US" dirty="0" err="1"/>
              <a:t>tudunk</a:t>
            </a:r>
            <a:r>
              <a:rPr lang="en-US" dirty="0"/>
              <a:t> </a:t>
            </a:r>
            <a:r>
              <a:rPr lang="en-US" dirty="0" err="1"/>
              <a:t>használni</a:t>
            </a:r>
            <a:r>
              <a:rPr lang="en-US" dirty="0"/>
              <a:t> </a:t>
            </a:r>
            <a:r>
              <a:rPr lang="en-US" dirty="0" err="1"/>
              <a:t>arra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megvizsgáljuk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eléri</a:t>
            </a:r>
            <a:r>
              <a:rPr lang="en-US" dirty="0"/>
              <a:t>-e a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objektumunkat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36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705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cseréljük</a:t>
            </a:r>
            <a:r>
              <a:rPr lang="en-US" dirty="0"/>
              <a:t> le a </a:t>
            </a:r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fájlt</a:t>
            </a:r>
            <a:r>
              <a:rPr lang="en-US" dirty="0"/>
              <a:t>, ha van </a:t>
            </a:r>
            <a:r>
              <a:rPr lang="en-US" dirty="0" err="1"/>
              <a:t>ennél</a:t>
            </a:r>
            <a:r>
              <a:rPr lang="en-US" dirty="0"/>
              <a:t> </a:t>
            </a:r>
            <a:r>
              <a:rPr lang="en-US" dirty="0" err="1"/>
              <a:t>szebb</a:t>
            </a:r>
            <a:r>
              <a:rPr lang="en-US" dirty="0"/>
              <a:t> </a:t>
            </a:r>
            <a:r>
              <a:rPr lang="en-US" dirty="0" err="1"/>
              <a:t>megoldásod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, </a:t>
            </a:r>
            <a:r>
              <a:rPr lang="en-US" dirty="0" err="1"/>
              <a:t>használd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48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Hát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elég</a:t>
            </a:r>
            <a:r>
              <a:rPr lang="en-US" dirty="0"/>
              <a:t> </a:t>
            </a:r>
            <a:r>
              <a:rPr lang="en-US" dirty="0" err="1"/>
              <a:t>csúnyának</a:t>
            </a:r>
            <a:r>
              <a:rPr lang="en-US" dirty="0"/>
              <a:t> </a:t>
            </a:r>
            <a:r>
              <a:rPr lang="en-US" dirty="0" err="1"/>
              <a:t>néz</a:t>
            </a:r>
            <a:r>
              <a:rPr lang="en-US" dirty="0"/>
              <a:t> </a:t>
            </a:r>
            <a:r>
              <a:rPr lang="en-US" dirty="0" err="1"/>
              <a:t>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813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891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127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módosítjuk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s0 shader </a:t>
            </a:r>
            <a:r>
              <a:rPr lang="en-US" dirty="0" err="1"/>
              <a:t>regiszterben</a:t>
            </a:r>
            <a:r>
              <a:rPr lang="en-US" dirty="0"/>
              <a:t> </a:t>
            </a:r>
            <a:r>
              <a:rPr lang="en-US" dirty="0" err="1"/>
              <a:t>lévő</a:t>
            </a:r>
            <a:r>
              <a:rPr lang="en-US" dirty="0"/>
              <a:t> static sampler-</a:t>
            </a:r>
            <a:r>
              <a:rPr lang="en-US" dirty="0" err="1"/>
              <a:t>ünket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U,V </a:t>
            </a:r>
            <a:r>
              <a:rPr lang="en-US" dirty="0" err="1"/>
              <a:t>irányban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címzését</a:t>
            </a:r>
            <a:r>
              <a:rPr lang="en-US" dirty="0"/>
              <a:t> WRAP-re </a:t>
            </a:r>
            <a:r>
              <a:rPr lang="en-US" dirty="0" err="1"/>
              <a:t>állítjuk</a:t>
            </a:r>
            <a:r>
              <a:rPr lang="en-US" dirty="0"/>
              <a:t>, </a:t>
            </a:r>
            <a:r>
              <a:rPr lang="en-US" dirty="0" err="1"/>
              <a:t>ezzel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mondjuk</a:t>
            </a:r>
            <a:r>
              <a:rPr lang="en-US" dirty="0"/>
              <a:t> </a:t>
            </a:r>
            <a:r>
              <a:rPr lang="en-US" dirty="0" err="1"/>
              <a:t>neki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 </a:t>
            </a:r>
            <a:r>
              <a:rPr lang="en-US" dirty="0" err="1"/>
              <a:t>modulálja</a:t>
            </a:r>
            <a:r>
              <a:rPr lang="en-US" dirty="0"/>
              <a:t> le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koordinátát</a:t>
            </a:r>
            <a:r>
              <a:rPr lang="en-US" dirty="0"/>
              <a:t> 0-1 </a:t>
            </a:r>
            <a:r>
              <a:rPr lang="en-US" dirty="0" err="1"/>
              <a:t>közé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Figyelem</a:t>
            </a:r>
            <a:r>
              <a:rPr lang="en-US" dirty="0"/>
              <a:t>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fontos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moduláció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ha </a:t>
            </a:r>
            <a:r>
              <a:rPr lang="en-US" dirty="0" err="1"/>
              <a:t>felül</a:t>
            </a:r>
            <a:r>
              <a:rPr lang="en-US" dirty="0"/>
              <a:t> </a:t>
            </a:r>
            <a:r>
              <a:rPr lang="en-US" dirty="0" err="1"/>
              <a:t>kilépünk</a:t>
            </a:r>
            <a:r>
              <a:rPr lang="en-US" dirty="0"/>
              <a:t> a [0,1] </a:t>
            </a:r>
            <a:r>
              <a:rPr lang="en-US" dirty="0" err="1"/>
              <a:t>tartományból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ismét</a:t>
            </a:r>
            <a:r>
              <a:rPr lang="en-US" dirty="0"/>
              <a:t> </a:t>
            </a:r>
            <a:r>
              <a:rPr lang="en-US" dirty="0" err="1"/>
              <a:t>alul</a:t>
            </a:r>
            <a:r>
              <a:rPr lang="en-US" dirty="0"/>
              <a:t> </a:t>
            </a:r>
            <a:r>
              <a:rPr lang="en-US" dirty="0" err="1"/>
              <a:t>kezdünk</a:t>
            </a:r>
            <a:r>
              <a:rPr lang="en-US" dirty="0"/>
              <a:t>, </a:t>
            </a:r>
            <a:r>
              <a:rPr lang="en-US" dirty="0" err="1"/>
              <a:t>ezért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ismétlődő</a:t>
            </a:r>
            <a:r>
              <a:rPr lang="en-US" dirty="0"/>
              <a:t>. MSDN-</a:t>
            </a:r>
            <a:r>
              <a:rPr lang="en-US" dirty="0" err="1"/>
              <a:t>en</a:t>
            </a:r>
            <a:r>
              <a:rPr lang="en-US" dirty="0"/>
              <a:t> a </a:t>
            </a:r>
            <a:r>
              <a:rPr lang="en-US" dirty="0" err="1"/>
              <a:t>lehetséges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címzési</a:t>
            </a:r>
            <a:r>
              <a:rPr lang="en-US" dirty="0"/>
              <a:t> </a:t>
            </a:r>
            <a:r>
              <a:rPr lang="en-US" dirty="0" err="1"/>
              <a:t>módokat</a:t>
            </a:r>
            <a:r>
              <a:rPr lang="en-US" dirty="0"/>
              <a:t> </a:t>
            </a:r>
            <a:r>
              <a:rPr lang="en-US" dirty="0" err="1"/>
              <a:t>megtaláljátok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42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Egyszer</a:t>
            </a:r>
            <a:r>
              <a:rPr lang="hu-HU" dirty="0"/>
              <a:t>ű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rászorzunk</a:t>
            </a:r>
            <a:r>
              <a:rPr lang="en-US" dirty="0"/>
              <a:t> a </a:t>
            </a:r>
            <a:r>
              <a:rPr lang="en-US" dirty="0" err="1"/>
              <a:t>texCoord</a:t>
            </a:r>
            <a:r>
              <a:rPr lang="en-US" dirty="0"/>
              <a:t>-ra </a:t>
            </a:r>
            <a:r>
              <a:rPr lang="en-US" dirty="0" err="1"/>
              <a:t>egy</a:t>
            </a:r>
            <a:r>
              <a:rPr lang="en-US" dirty="0"/>
              <a:t> 4-es </a:t>
            </a:r>
            <a:r>
              <a:rPr lang="en-US" dirty="0" err="1"/>
              <a:t>konstanst</a:t>
            </a:r>
            <a:r>
              <a:rPr lang="en-US" dirty="0"/>
              <a:t> most,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arra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s</a:t>
            </a:r>
            <a:r>
              <a:rPr lang="hu-HU" dirty="0"/>
              <a:t>ű</a:t>
            </a:r>
            <a:r>
              <a:rPr lang="en-US" dirty="0"/>
              <a:t>r</a:t>
            </a:r>
            <a:r>
              <a:rPr lang="hu-HU" dirty="0"/>
              <a:t>ű</a:t>
            </a:r>
            <a:r>
              <a:rPr lang="en-US" dirty="0" err="1"/>
              <a:t>bbek</a:t>
            </a:r>
            <a:r>
              <a:rPr lang="en-US" dirty="0"/>
              <a:t> </a:t>
            </a:r>
            <a:r>
              <a:rPr lang="en-US" dirty="0" err="1"/>
              <a:t>legyenek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koordináták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a </a:t>
            </a:r>
            <a:r>
              <a:rPr lang="en-US" dirty="0" err="1"/>
              <a:t>modell</a:t>
            </a:r>
            <a:r>
              <a:rPr lang="en-US" dirty="0"/>
              <a:t> [0,1] </a:t>
            </a:r>
            <a:r>
              <a:rPr lang="en-US" dirty="0" err="1"/>
              <a:t>teréből</a:t>
            </a:r>
            <a:r>
              <a:rPr lang="en-US" dirty="0"/>
              <a:t> </a:t>
            </a:r>
            <a:r>
              <a:rPr lang="en-US" dirty="0" err="1"/>
              <a:t>kimegyünk</a:t>
            </a:r>
            <a:r>
              <a:rPr lang="en-US" dirty="0"/>
              <a:t> [0,4] </a:t>
            </a:r>
            <a:r>
              <a:rPr lang="en-US" dirty="0" err="1"/>
              <a:t>térbe</a:t>
            </a:r>
            <a:r>
              <a:rPr lang="en-US" dirty="0"/>
              <a:t>, 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gond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beállítottuk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addressing </a:t>
            </a:r>
            <a:r>
              <a:rPr lang="en-US" dirty="0" err="1"/>
              <a:t>módot</a:t>
            </a:r>
            <a:r>
              <a:rPr lang="en-US" dirty="0"/>
              <a:t> U,V </a:t>
            </a:r>
            <a:r>
              <a:rPr lang="en-US" dirty="0" err="1"/>
              <a:t>irányba</a:t>
            </a:r>
            <a:r>
              <a:rPr lang="en-US" dirty="0"/>
              <a:t> WRAP-re,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szépen</a:t>
            </a:r>
            <a:r>
              <a:rPr lang="en-US" dirty="0"/>
              <a:t> </a:t>
            </a:r>
            <a:r>
              <a:rPr lang="en-US" dirty="0" err="1"/>
              <a:t>veszi</a:t>
            </a:r>
            <a:r>
              <a:rPr lang="en-US" dirty="0"/>
              <a:t> a </a:t>
            </a:r>
            <a:r>
              <a:rPr lang="en-US" dirty="0" err="1"/>
              <a:t>törtrészét</a:t>
            </a:r>
            <a:r>
              <a:rPr lang="en-US" dirty="0"/>
              <a:t> </a:t>
            </a:r>
            <a:r>
              <a:rPr lang="en-US" dirty="0" err="1"/>
              <a:t>így</a:t>
            </a:r>
            <a:r>
              <a:rPr lang="en-US" dirty="0"/>
              <a:t> </a:t>
            </a:r>
            <a:r>
              <a:rPr lang="en-US" dirty="0" err="1"/>
              <a:t>kapjuk</a:t>
            </a:r>
            <a:r>
              <a:rPr lang="en-US" dirty="0"/>
              <a:t> a [0,1] </a:t>
            </a:r>
            <a:r>
              <a:rPr lang="en-US" dirty="0" err="1"/>
              <a:t>értéket</a:t>
            </a:r>
            <a:r>
              <a:rPr lang="en-US" dirty="0"/>
              <a:t> </a:t>
            </a:r>
            <a:r>
              <a:rPr lang="en-US" dirty="0" err="1"/>
              <a:t>vissza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592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Na de </a:t>
            </a:r>
            <a:r>
              <a:rPr lang="en-US" dirty="0" err="1"/>
              <a:t>várjunk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pillanatot</a:t>
            </a:r>
            <a:r>
              <a:rPr lang="en-US" dirty="0"/>
              <a:t>, most </a:t>
            </a:r>
            <a:r>
              <a:rPr lang="en-US" dirty="0" err="1"/>
              <a:t>olyan</a:t>
            </a:r>
            <a:r>
              <a:rPr lang="en-US" dirty="0"/>
              <a:t>, </a:t>
            </a:r>
            <a:r>
              <a:rPr lang="en-US" dirty="0" err="1"/>
              <a:t>mintha</a:t>
            </a:r>
            <a:r>
              <a:rPr lang="en-US" dirty="0"/>
              <a:t> a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egyszerre</a:t>
            </a:r>
            <a:r>
              <a:rPr lang="en-US" dirty="0"/>
              <a:t> </a:t>
            </a:r>
            <a:r>
              <a:rPr lang="en-US" dirty="0" err="1"/>
              <a:t>jönne</a:t>
            </a:r>
            <a:r>
              <a:rPr lang="en-US" dirty="0"/>
              <a:t> </a:t>
            </a:r>
            <a:r>
              <a:rPr lang="en-US" dirty="0" err="1"/>
              <a:t>felülről</a:t>
            </a:r>
            <a:r>
              <a:rPr lang="en-US" dirty="0"/>
              <a:t>, de a </a:t>
            </a:r>
            <a:r>
              <a:rPr lang="en-US" dirty="0" err="1"/>
              <a:t>repedéseket</a:t>
            </a:r>
            <a:r>
              <a:rPr lang="en-US" dirty="0"/>
              <a:t> meg </a:t>
            </a:r>
            <a:r>
              <a:rPr lang="en-US" dirty="0" err="1"/>
              <a:t>alulról</a:t>
            </a:r>
            <a:r>
              <a:rPr lang="en-US" dirty="0"/>
              <a:t> </a:t>
            </a:r>
            <a:r>
              <a:rPr lang="en-US" dirty="0" err="1"/>
              <a:t>világítanánk</a:t>
            </a:r>
            <a:r>
              <a:rPr lang="en-US" dirty="0"/>
              <a:t> meg. </a:t>
            </a:r>
            <a:r>
              <a:rPr lang="en-US" dirty="0" err="1"/>
              <a:t>Akkor</a:t>
            </a:r>
            <a:r>
              <a:rPr lang="en-US" dirty="0"/>
              <a:t> most mi </a:t>
            </a:r>
            <a:r>
              <a:rPr lang="en-US" dirty="0" err="1"/>
              <a:t>történik</a:t>
            </a:r>
            <a:r>
              <a:rPr lang="en-US" dirty="0"/>
              <a:t>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Ezzel</a:t>
            </a:r>
            <a:r>
              <a:rPr lang="en-US" dirty="0"/>
              <a:t> a </a:t>
            </a:r>
            <a:r>
              <a:rPr lang="en-US" dirty="0" err="1"/>
              <a:t>textúrával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gond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máshogy</a:t>
            </a:r>
            <a:r>
              <a:rPr lang="en-US" dirty="0"/>
              <a:t> </a:t>
            </a:r>
            <a:r>
              <a:rPr lang="en-US" dirty="0" err="1"/>
              <a:t>lett</a:t>
            </a:r>
            <a:r>
              <a:rPr lang="en-US" dirty="0"/>
              <a:t> </a:t>
            </a:r>
            <a:r>
              <a:rPr lang="en-US" dirty="0" err="1"/>
              <a:t>exportálva</a:t>
            </a:r>
            <a:r>
              <a:rPr lang="en-US" dirty="0"/>
              <a:t>, mint a brick </a:t>
            </a:r>
            <a:r>
              <a:rPr lang="en-US" dirty="0" err="1"/>
              <a:t>textúránk</a:t>
            </a:r>
            <a:r>
              <a:rPr lang="en-US" dirty="0"/>
              <a:t>. </a:t>
            </a:r>
            <a:r>
              <a:rPr lang="en-US" dirty="0" err="1"/>
              <a:t>Erre</a:t>
            </a:r>
            <a:r>
              <a:rPr lang="en-US" dirty="0"/>
              <a:t> maximum </a:t>
            </a:r>
            <a:r>
              <a:rPr lang="en-US" dirty="0" err="1"/>
              <a:t>valamilyen</a:t>
            </a:r>
            <a:r>
              <a:rPr lang="en-US" dirty="0"/>
              <a:t> meta-</a:t>
            </a:r>
            <a:r>
              <a:rPr lang="en-US" dirty="0" err="1"/>
              <a:t>adatokkal</a:t>
            </a:r>
            <a:r>
              <a:rPr lang="en-US" dirty="0"/>
              <a:t> </a:t>
            </a:r>
            <a:r>
              <a:rPr lang="en-US" dirty="0" err="1"/>
              <a:t>lehetne</a:t>
            </a:r>
            <a:r>
              <a:rPr lang="en-US" dirty="0"/>
              <a:t> </a:t>
            </a:r>
            <a:r>
              <a:rPr lang="en-US" dirty="0" err="1"/>
              <a:t>felkészíteni</a:t>
            </a:r>
            <a:r>
              <a:rPr lang="en-US" dirty="0"/>
              <a:t> a </a:t>
            </a:r>
            <a:r>
              <a:rPr lang="en-US" dirty="0" err="1"/>
              <a:t>programunkat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képfájlba</a:t>
            </a:r>
            <a:r>
              <a:rPr lang="en-US" dirty="0"/>
              <a:t> </a:t>
            </a:r>
            <a:r>
              <a:rPr lang="en-US" dirty="0" err="1"/>
              <a:t>beletennénk</a:t>
            </a:r>
            <a:r>
              <a:rPr lang="en-US" dirty="0"/>
              <a:t> </a:t>
            </a:r>
            <a:r>
              <a:rPr lang="en-US" dirty="0" err="1"/>
              <a:t>valamilyen</a:t>
            </a:r>
            <a:r>
              <a:rPr lang="en-US" dirty="0"/>
              <a:t> </a:t>
            </a:r>
            <a:r>
              <a:rPr lang="en-US" dirty="0" err="1"/>
              <a:t>formában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extra </a:t>
            </a:r>
            <a:r>
              <a:rPr lang="en-US" dirty="0" err="1"/>
              <a:t>információt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állnak</a:t>
            </a:r>
            <a:r>
              <a:rPr lang="en-US" dirty="0"/>
              <a:t> a </a:t>
            </a:r>
            <a:r>
              <a:rPr lang="en-US" dirty="0" err="1"/>
              <a:t>normálvektoraink</a:t>
            </a:r>
            <a:r>
              <a:rPr lang="en-US" dirty="0"/>
              <a:t>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esetben</a:t>
            </a:r>
            <a:r>
              <a:rPr lang="en-US" dirty="0"/>
              <a:t> most </a:t>
            </a:r>
            <a:r>
              <a:rPr lang="en-US" dirty="0" err="1"/>
              <a:t>annyi</a:t>
            </a:r>
            <a:r>
              <a:rPr lang="en-US" dirty="0"/>
              <a:t> a </a:t>
            </a:r>
            <a:r>
              <a:rPr lang="en-US" dirty="0" err="1"/>
              <a:t>probléma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ha </a:t>
            </a:r>
            <a:r>
              <a:rPr lang="en-US" dirty="0" err="1"/>
              <a:t>megnézzük</a:t>
            </a:r>
            <a:r>
              <a:rPr lang="en-US" dirty="0"/>
              <a:t> a </a:t>
            </a:r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képet</a:t>
            </a:r>
            <a:r>
              <a:rPr lang="en-US" dirty="0"/>
              <a:t> (</a:t>
            </a:r>
            <a:r>
              <a:rPr lang="en-US" dirty="0" err="1"/>
              <a:t>következő</a:t>
            </a:r>
            <a:r>
              <a:rPr lang="en-US" dirty="0"/>
              <a:t> </a:t>
            </a:r>
            <a:r>
              <a:rPr lang="en-US" dirty="0" err="1"/>
              <a:t>dia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912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Bal </a:t>
            </a:r>
            <a:r>
              <a:rPr lang="en-US" dirty="0" err="1"/>
              <a:t>oldalon</a:t>
            </a:r>
            <a:r>
              <a:rPr lang="en-US" dirty="0"/>
              <a:t> a </a:t>
            </a:r>
            <a:r>
              <a:rPr lang="en-US" dirty="0" err="1"/>
              <a:t>zöld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felfelé</a:t>
            </a:r>
            <a:r>
              <a:rPr lang="en-US" dirty="0"/>
              <a:t> </a:t>
            </a:r>
            <a:r>
              <a:rPr lang="en-US" dirty="0" err="1"/>
              <a:t>való</a:t>
            </a:r>
            <a:r>
              <a:rPr lang="en-US" dirty="0"/>
              <a:t> </a:t>
            </a:r>
            <a:r>
              <a:rPr lang="en-US" dirty="0" err="1"/>
              <a:t>elmozdulást</a:t>
            </a:r>
            <a:r>
              <a:rPr lang="en-US" dirty="0"/>
              <a:t> </a:t>
            </a:r>
            <a:r>
              <a:rPr lang="en-US" dirty="0" err="1"/>
              <a:t>jelenti</a:t>
            </a:r>
            <a:r>
              <a:rPr lang="en-US" dirty="0"/>
              <a:t>, </a:t>
            </a:r>
            <a:r>
              <a:rPr lang="en-US" dirty="0" err="1"/>
              <a:t>míg</a:t>
            </a:r>
            <a:r>
              <a:rPr lang="en-US" dirty="0"/>
              <a:t> a job </a:t>
            </a:r>
            <a:r>
              <a:rPr lang="en-US" dirty="0" err="1"/>
              <a:t>oldalon</a:t>
            </a:r>
            <a:r>
              <a:rPr lang="en-US" dirty="0"/>
              <a:t> a </a:t>
            </a:r>
            <a:r>
              <a:rPr lang="en-US" dirty="0" err="1"/>
              <a:t>lefelé</a:t>
            </a:r>
            <a:r>
              <a:rPr lang="en-US" dirty="0"/>
              <a:t> </a:t>
            </a:r>
            <a:r>
              <a:rPr lang="en-US" dirty="0" err="1"/>
              <a:t>való</a:t>
            </a:r>
            <a:r>
              <a:rPr lang="en-US" dirty="0"/>
              <a:t> </a:t>
            </a:r>
            <a:r>
              <a:rPr lang="en-US" dirty="0" err="1"/>
              <a:t>elmozdulást</a:t>
            </a:r>
            <a:r>
              <a:rPr lang="en-US" dirty="0"/>
              <a:t>.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ebből</a:t>
            </a:r>
            <a:r>
              <a:rPr lang="en-US" dirty="0"/>
              <a:t> van a </a:t>
            </a:r>
            <a:r>
              <a:rPr lang="en-US" dirty="0" err="1"/>
              <a:t>problémánk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Mi </a:t>
            </a:r>
            <a:r>
              <a:rPr lang="en-US" dirty="0" err="1"/>
              <a:t>erre</a:t>
            </a:r>
            <a:r>
              <a:rPr lang="en-US" dirty="0"/>
              <a:t> a </a:t>
            </a:r>
            <a:r>
              <a:rPr lang="en-US" dirty="0" err="1"/>
              <a:t>megoldás</a:t>
            </a:r>
            <a:r>
              <a:rPr lang="en-US" dirty="0"/>
              <a:t>? Minden </a:t>
            </a:r>
            <a:r>
              <a:rPr lang="en-US" dirty="0" err="1"/>
              <a:t>megoldásnak</a:t>
            </a:r>
            <a:r>
              <a:rPr lang="en-US" dirty="0"/>
              <a:t> </a:t>
            </a:r>
            <a:r>
              <a:rPr lang="en-US" dirty="0" err="1"/>
              <a:t>számít</a:t>
            </a:r>
            <a:r>
              <a:rPr lang="en-US" dirty="0"/>
              <a:t> 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helyreteszi</a:t>
            </a:r>
            <a:r>
              <a:rPr lang="en-US" dirty="0"/>
              <a:t> a </a:t>
            </a:r>
            <a:r>
              <a:rPr lang="en-US" dirty="0" err="1"/>
              <a:t>vektorainkat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228600" indent="-228600">
              <a:buFontTx/>
              <a:buAutoNum type="arabicParenR"/>
            </a:pPr>
            <a:r>
              <a:rPr lang="en-US" dirty="0"/>
              <a:t>Vertex </a:t>
            </a:r>
            <a:r>
              <a:rPr lang="en-US" dirty="0" err="1"/>
              <a:t>Shaderben</a:t>
            </a:r>
            <a:r>
              <a:rPr lang="en-US" dirty="0"/>
              <a:t>: B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helyett</a:t>
            </a:r>
            <a:r>
              <a:rPr lang="en-US" dirty="0"/>
              <a:t> –B </a:t>
            </a:r>
            <a:r>
              <a:rPr lang="en-US" dirty="0" err="1"/>
              <a:t>vektort</a:t>
            </a:r>
            <a:r>
              <a:rPr lang="en-US" dirty="0"/>
              <a:t> </a:t>
            </a:r>
            <a:r>
              <a:rPr lang="en-US" dirty="0" err="1"/>
              <a:t>használunk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máris</a:t>
            </a:r>
            <a:r>
              <a:rPr lang="en-US" dirty="0"/>
              <a:t> </a:t>
            </a:r>
            <a:r>
              <a:rPr lang="en-US" dirty="0" err="1"/>
              <a:t>megoldaná</a:t>
            </a:r>
            <a:r>
              <a:rPr lang="en-US" dirty="0"/>
              <a:t> a </a:t>
            </a:r>
            <a:r>
              <a:rPr lang="en-US" dirty="0" err="1"/>
              <a:t>problémánkat</a:t>
            </a:r>
            <a:endParaRPr lang="en-US" dirty="0"/>
          </a:p>
          <a:p>
            <a:pPr marL="228600" indent="-228600">
              <a:buFontTx/>
              <a:buAutoNum type="arabicParenR"/>
            </a:pPr>
            <a:r>
              <a:rPr lang="en-US" dirty="0"/>
              <a:t>Pixel </a:t>
            </a:r>
            <a:r>
              <a:rPr lang="en-US" dirty="0" err="1"/>
              <a:t>Shaderben</a:t>
            </a:r>
            <a:r>
              <a:rPr lang="en-US" dirty="0"/>
              <a:t> a </a:t>
            </a:r>
            <a:r>
              <a:rPr lang="en-US" dirty="0" err="1"/>
              <a:t>beolvasott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érték</a:t>
            </a:r>
            <a:r>
              <a:rPr lang="en-US" dirty="0"/>
              <a:t> </a:t>
            </a:r>
            <a:r>
              <a:rPr lang="en-US" dirty="0" err="1"/>
              <a:t>után</a:t>
            </a:r>
            <a:r>
              <a:rPr lang="en-US" dirty="0"/>
              <a:t> </a:t>
            </a:r>
            <a:r>
              <a:rPr lang="en-US" dirty="0" err="1"/>
              <a:t>n.y</a:t>
            </a:r>
            <a:r>
              <a:rPr lang="en-US" dirty="0"/>
              <a:t> = -</a:t>
            </a:r>
            <a:r>
              <a:rPr lang="en-US" dirty="0" err="1"/>
              <a:t>n.y</a:t>
            </a:r>
            <a:r>
              <a:rPr lang="en-US" dirty="0"/>
              <a:t> </a:t>
            </a:r>
            <a:r>
              <a:rPr lang="en-US" dirty="0" err="1"/>
              <a:t>érték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megflippeli</a:t>
            </a:r>
            <a:r>
              <a:rPr lang="en-US" dirty="0"/>
              <a:t> a </a:t>
            </a:r>
            <a:r>
              <a:rPr lang="en-US" dirty="0" err="1"/>
              <a:t>mintavételezett</a:t>
            </a:r>
            <a:r>
              <a:rPr lang="en-US" dirty="0"/>
              <a:t> </a:t>
            </a:r>
            <a:r>
              <a:rPr lang="en-US" dirty="0" err="1"/>
              <a:t>normálvektor</a:t>
            </a:r>
            <a:r>
              <a:rPr lang="en-US" dirty="0"/>
              <a:t> Y </a:t>
            </a:r>
            <a:r>
              <a:rPr lang="en-US" dirty="0" err="1"/>
              <a:t>komponensét</a:t>
            </a:r>
            <a:endParaRPr lang="en-US" dirty="0"/>
          </a:p>
          <a:p>
            <a:pPr marL="228600" indent="-228600">
              <a:buFontTx/>
              <a:buAutoNum type="arabicParenR"/>
            </a:pPr>
            <a:r>
              <a:rPr lang="en-US" dirty="0" err="1"/>
              <a:t>Egyszerűen</a:t>
            </a:r>
            <a:r>
              <a:rPr lang="en-US" dirty="0"/>
              <a:t> U,V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koordinátákból</a:t>
            </a:r>
            <a:r>
              <a:rPr lang="en-US" dirty="0"/>
              <a:t> a </a:t>
            </a:r>
            <a:r>
              <a:rPr lang="en-US" dirty="0" err="1"/>
              <a:t>függőleges</a:t>
            </a:r>
            <a:r>
              <a:rPr lang="en-US" dirty="0"/>
              <a:t> V </a:t>
            </a:r>
            <a:r>
              <a:rPr lang="en-US" dirty="0" err="1"/>
              <a:t>helyett</a:t>
            </a:r>
            <a:r>
              <a:rPr lang="en-US" dirty="0"/>
              <a:t> 1.0-V </a:t>
            </a:r>
            <a:r>
              <a:rPr lang="en-US" dirty="0" err="1"/>
              <a:t>értéket</a:t>
            </a:r>
            <a:r>
              <a:rPr lang="en-US" dirty="0"/>
              <a:t> </a:t>
            </a:r>
            <a:r>
              <a:rPr lang="en-US" dirty="0" err="1"/>
              <a:t>olvasunk</a:t>
            </a:r>
            <a:r>
              <a:rPr lang="en-US" dirty="0"/>
              <a:t>. </a:t>
            </a:r>
            <a:r>
              <a:rPr lang="en-US" dirty="0" err="1"/>
              <a:t>Azért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sima</a:t>
            </a:r>
            <a:r>
              <a:rPr lang="en-US" dirty="0"/>
              <a:t> –V-t, </a:t>
            </a:r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ha </a:t>
            </a:r>
            <a:r>
              <a:rPr lang="en-US" dirty="0" err="1"/>
              <a:t>nincs</a:t>
            </a:r>
            <a:r>
              <a:rPr lang="en-US" dirty="0"/>
              <a:t> tiling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addressing </a:t>
            </a:r>
            <a:r>
              <a:rPr lang="en-US" dirty="0" err="1"/>
              <a:t>mód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salátaságot</a:t>
            </a:r>
            <a:r>
              <a:rPr lang="en-US" dirty="0"/>
              <a:t> </a:t>
            </a:r>
            <a:r>
              <a:rPr lang="en-US" dirty="0" err="1"/>
              <a:t>kaphatunk</a:t>
            </a:r>
            <a:r>
              <a:rPr lang="en-US" dirty="0"/>
              <a:t> </a:t>
            </a:r>
            <a:r>
              <a:rPr lang="en-US" dirty="0" err="1"/>
              <a:t>alulcímzéssel</a:t>
            </a:r>
            <a:r>
              <a:rPr lang="en-US" dirty="0"/>
              <a:t>. </a:t>
            </a:r>
          </a:p>
          <a:p>
            <a:pPr marL="228600" indent="-228600">
              <a:buFontTx/>
              <a:buAutoNum type="arabicParenR"/>
            </a:pPr>
            <a:r>
              <a:rPr lang="en-US" dirty="0" err="1"/>
              <a:t>Megjavítod</a:t>
            </a:r>
            <a:r>
              <a:rPr lang="en-US" dirty="0"/>
              <a:t> a </a:t>
            </a:r>
            <a:r>
              <a:rPr lang="en-US" dirty="0" err="1"/>
              <a:t>képfájlt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erre</a:t>
            </a:r>
            <a:r>
              <a:rPr lang="en-US" dirty="0"/>
              <a:t> </a:t>
            </a:r>
            <a:r>
              <a:rPr lang="en-US" dirty="0" err="1"/>
              <a:t>alkalmas</a:t>
            </a:r>
            <a:r>
              <a:rPr lang="en-US" dirty="0"/>
              <a:t> </a:t>
            </a:r>
            <a:r>
              <a:rPr lang="en-US" dirty="0" err="1"/>
              <a:t>programban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319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Máris</a:t>
            </a:r>
            <a:r>
              <a:rPr lang="en-US" dirty="0"/>
              <a:t> </a:t>
            </a:r>
            <a:r>
              <a:rPr lang="en-US" dirty="0" err="1"/>
              <a:t>értelmesebb</a:t>
            </a:r>
            <a:r>
              <a:rPr lang="en-US" dirty="0"/>
              <a:t> </a:t>
            </a:r>
            <a:r>
              <a:rPr lang="en-US" dirty="0" err="1"/>
              <a:t>eredményt</a:t>
            </a:r>
            <a:r>
              <a:rPr lang="en-US" dirty="0"/>
              <a:t> </a:t>
            </a:r>
            <a:r>
              <a:rPr lang="en-US" dirty="0" err="1"/>
              <a:t>kaptunk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51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Az </a:t>
            </a:r>
            <a:r>
              <a:rPr lang="en-US" dirty="0" err="1"/>
              <a:t>EnvMap</a:t>
            </a:r>
            <a:r>
              <a:rPr lang="en-US" dirty="0"/>
              <a:t>-et </a:t>
            </a:r>
            <a:r>
              <a:rPr lang="en-US" dirty="0" err="1"/>
              <a:t>ügye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float3-al </a:t>
            </a:r>
            <a:r>
              <a:rPr lang="en-US" dirty="0" err="1"/>
              <a:t>címezzük</a:t>
            </a:r>
            <a:r>
              <a:rPr lang="en-US" dirty="0"/>
              <a:t>, </a:t>
            </a:r>
            <a:r>
              <a:rPr lang="en-US" dirty="0" err="1"/>
              <a:t>konkrétan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fényirányt</a:t>
            </a:r>
            <a:r>
              <a:rPr lang="en-US" dirty="0"/>
              <a:t> </a:t>
            </a:r>
            <a:r>
              <a:rPr lang="en-US" dirty="0" err="1"/>
              <a:t>adunk</a:t>
            </a:r>
            <a:r>
              <a:rPr lang="en-US" dirty="0"/>
              <a:t> </a:t>
            </a:r>
            <a:r>
              <a:rPr lang="en-US" dirty="0" err="1"/>
              <a:t>át</a:t>
            </a:r>
            <a:r>
              <a:rPr lang="en-US" dirty="0"/>
              <a:t> </a:t>
            </a:r>
            <a:r>
              <a:rPr lang="en-US" dirty="0" err="1"/>
              <a:t>amiből</a:t>
            </a:r>
            <a:r>
              <a:rPr lang="en-US" dirty="0"/>
              <a:t> </a:t>
            </a:r>
            <a:r>
              <a:rPr lang="en-US" dirty="0" err="1"/>
              <a:t>kapunk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texel</a:t>
            </a:r>
            <a:r>
              <a:rPr lang="en-US" dirty="0"/>
              <a:t>-t.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problémánk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reflect m</a:t>
            </a:r>
            <a:r>
              <a:rPr lang="hu-HU" dirty="0"/>
              <a:t>ű</a:t>
            </a:r>
            <a:r>
              <a:rPr lang="en-US" dirty="0" err="1"/>
              <a:t>veletet</a:t>
            </a:r>
            <a:r>
              <a:rPr lang="en-US" dirty="0"/>
              <a:t> </a:t>
            </a:r>
            <a:r>
              <a:rPr lang="en-US" dirty="0" err="1"/>
              <a:t>ügyesen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megoldani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26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Az </a:t>
            </a:r>
            <a:r>
              <a:rPr lang="en-US" dirty="0" err="1"/>
              <a:t>importáláshoz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annyi</a:t>
            </a:r>
            <a:r>
              <a:rPr lang="en-US" dirty="0"/>
              <a:t> </a:t>
            </a:r>
            <a:r>
              <a:rPr lang="en-US" dirty="0" err="1"/>
              <a:t>változtatás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vertexenként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a </a:t>
            </a:r>
            <a:r>
              <a:rPr lang="en-US" dirty="0" err="1"/>
              <a:t>tangens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binormális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Ezt</a:t>
            </a:r>
            <a:r>
              <a:rPr lang="en-US" dirty="0"/>
              <a:t> a </a:t>
            </a:r>
            <a:r>
              <a:rPr lang="en-US" dirty="0" err="1"/>
              <a:t>struktúrát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a </a:t>
            </a:r>
            <a:r>
              <a:rPr lang="en-US" dirty="0" err="1"/>
              <a:t>betöltésnél</a:t>
            </a:r>
            <a:r>
              <a:rPr lang="en-US" dirty="0"/>
              <a:t> </a:t>
            </a:r>
            <a:r>
              <a:rPr lang="en-US" dirty="0" err="1"/>
              <a:t>fogjuk</a:t>
            </a:r>
            <a:r>
              <a:rPr lang="en-US" dirty="0"/>
              <a:t> </a:t>
            </a:r>
            <a:r>
              <a:rPr lang="en-US" dirty="0" err="1"/>
              <a:t>használni</a:t>
            </a:r>
            <a:r>
              <a:rPr lang="en-US" dirty="0"/>
              <a:t>, </a:t>
            </a:r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utána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a vertex buffer </a:t>
            </a:r>
            <a:r>
              <a:rPr lang="en-US" dirty="0" err="1"/>
              <a:t>fent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a GPU-n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foglalkozunk</a:t>
            </a:r>
            <a:r>
              <a:rPr lang="en-US" dirty="0"/>
              <a:t> </a:t>
            </a:r>
            <a:r>
              <a:rPr lang="en-US" dirty="0" err="1"/>
              <a:t>többé</a:t>
            </a:r>
            <a:r>
              <a:rPr lang="en-US" dirty="0"/>
              <a:t> </a:t>
            </a:r>
            <a:r>
              <a:rPr lang="en-US" dirty="0" err="1"/>
              <a:t>vele</a:t>
            </a:r>
            <a:r>
              <a:rPr lang="en-US" dirty="0"/>
              <a:t>, </a:t>
            </a:r>
            <a:r>
              <a:rPr lang="en-US" dirty="0" err="1"/>
              <a:t>majd</a:t>
            </a:r>
            <a:r>
              <a:rPr lang="en-US" dirty="0"/>
              <a:t> a Vertex Shader </a:t>
            </a:r>
            <a:r>
              <a:rPr lang="en-US" dirty="0" err="1"/>
              <a:t>inputjánál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rá</a:t>
            </a:r>
            <a:r>
              <a:rPr lang="en-US" dirty="0"/>
              <a:t> </a:t>
            </a:r>
            <a:r>
              <a:rPr lang="en-US" dirty="0" err="1"/>
              <a:t>figyelni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adatokat</a:t>
            </a:r>
            <a:r>
              <a:rPr lang="en-US" dirty="0"/>
              <a:t> </a:t>
            </a:r>
            <a:r>
              <a:rPr lang="en-US" dirty="0" err="1"/>
              <a:t>várjunk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InputAssemberOutput-ból</a:t>
            </a:r>
            <a:r>
              <a:rPr lang="en-US" dirty="0"/>
              <a:t> (</a:t>
            </a:r>
            <a:r>
              <a:rPr lang="en-US" dirty="0" err="1"/>
              <a:t>iao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662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793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b="0" dirty="0"/>
              <a:t>A </a:t>
            </a:r>
            <a:r>
              <a:rPr lang="en-US" b="0" dirty="0" err="1"/>
              <a:t>pirosak</a:t>
            </a:r>
            <a:r>
              <a:rPr lang="en-US" b="0" dirty="0"/>
              <a:t> a </a:t>
            </a:r>
            <a:r>
              <a:rPr lang="en-US" b="0" dirty="0" err="1"/>
              <a:t>változtatások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003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b="0" dirty="0" err="1"/>
              <a:t>envTex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egy</a:t>
            </a:r>
            <a:r>
              <a:rPr lang="en-US" b="0" dirty="0"/>
              <a:t> Egg::</a:t>
            </a:r>
            <a:r>
              <a:rPr lang="en-US" b="0" dirty="0" err="1"/>
              <a:t>TextureCube</a:t>
            </a:r>
            <a:r>
              <a:rPr lang="en-US" b="0" dirty="0"/>
              <a:t> </a:t>
            </a:r>
            <a:r>
              <a:rPr lang="en-US" b="0" dirty="0" err="1"/>
              <a:t>típusú</a:t>
            </a:r>
            <a:r>
              <a:rPr lang="en-US" b="0" dirty="0"/>
              <a:t> </a:t>
            </a:r>
            <a:r>
              <a:rPr lang="en-US" b="0" dirty="0" err="1"/>
              <a:t>változó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543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Utolsó</a:t>
            </a:r>
            <a:r>
              <a:rPr lang="en-US" dirty="0"/>
              <a:t> </a:t>
            </a:r>
            <a:r>
              <a:rPr lang="en-US" dirty="0" err="1"/>
              <a:t>lépésként</a:t>
            </a:r>
            <a:r>
              <a:rPr lang="en-US" dirty="0"/>
              <a:t> fell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tölteni</a:t>
            </a:r>
            <a:r>
              <a:rPr lang="en-US" dirty="0"/>
              <a:t> a </a:t>
            </a:r>
            <a:r>
              <a:rPr lang="en-US" dirty="0" err="1"/>
              <a:t>textúrákat</a:t>
            </a:r>
            <a:r>
              <a:rPr lang="en-US" dirty="0"/>
              <a:t> a GPU-ra.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pirossal</a:t>
            </a:r>
            <a:r>
              <a:rPr lang="en-US" dirty="0"/>
              <a:t> </a:t>
            </a:r>
            <a:r>
              <a:rPr lang="en-US" dirty="0" err="1"/>
              <a:t>lett</a:t>
            </a:r>
            <a:r>
              <a:rPr lang="en-US" dirty="0"/>
              <a:t> </a:t>
            </a:r>
            <a:r>
              <a:rPr lang="en-US" dirty="0" err="1"/>
              <a:t>kiemelve</a:t>
            </a:r>
            <a:r>
              <a:rPr lang="en-US" dirty="0"/>
              <a:t> </a:t>
            </a:r>
            <a:r>
              <a:rPr lang="en-US" dirty="0" err="1"/>
              <a:t>ami</a:t>
            </a:r>
            <a:r>
              <a:rPr lang="en-US" dirty="0"/>
              <a:t> a </a:t>
            </a:r>
            <a:r>
              <a:rPr lang="en-US" dirty="0" err="1"/>
              <a:t>lényegi</a:t>
            </a:r>
            <a:r>
              <a:rPr lang="en-US" dirty="0"/>
              <a:t> </a:t>
            </a:r>
            <a:r>
              <a:rPr lang="en-US" dirty="0" err="1"/>
              <a:t>része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679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286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123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pillanatra</a:t>
            </a:r>
            <a:r>
              <a:rPr lang="en-US" dirty="0"/>
              <a:t> a </a:t>
            </a:r>
            <a:r>
              <a:rPr lang="en-US" dirty="0" err="1"/>
              <a:t>TextureSpace</a:t>
            </a:r>
            <a:r>
              <a:rPr lang="en-US" dirty="0"/>
              <a:t>-ben </a:t>
            </a:r>
            <a:r>
              <a:rPr lang="en-US" dirty="0" err="1"/>
              <a:t>lévő</a:t>
            </a:r>
            <a:r>
              <a:rPr lang="en-US" dirty="0"/>
              <a:t> </a:t>
            </a:r>
            <a:r>
              <a:rPr lang="en-US" dirty="0" err="1"/>
              <a:t>vektorainkat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simán</a:t>
            </a:r>
            <a:r>
              <a:rPr lang="en-US" dirty="0"/>
              <a:t> </a:t>
            </a:r>
            <a:r>
              <a:rPr lang="en-US" dirty="0" err="1"/>
              <a:t>átadjuk</a:t>
            </a:r>
            <a:r>
              <a:rPr lang="en-US" dirty="0"/>
              <a:t> </a:t>
            </a:r>
            <a:r>
              <a:rPr lang="en-US" dirty="0" err="1"/>
              <a:t>transzformálás</a:t>
            </a:r>
            <a:r>
              <a:rPr lang="en-US" dirty="0"/>
              <a:t> </a:t>
            </a:r>
            <a:r>
              <a:rPr lang="en-US" dirty="0" err="1"/>
              <a:t>nélkül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850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HLSL </a:t>
            </a:r>
            <a:r>
              <a:rPr lang="en-US" dirty="0" err="1"/>
              <a:t>által</a:t>
            </a:r>
            <a:r>
              <a:rPr lang="en-US" dirty="0"/>
              <a:t> </a:t>
            </a:r>
            <a:r>
              <a:rPr lang="en-US" dirty="0" err="1"/>
              <a:t>adott</a:t>
            </a:r>
            <a:r>
              <a:rPr lang="en-US" dirty="0"/>
              <a:t> reflect </a:t>
            </a:r>
            <a:r>
              <a:rPr lang="en-US" dirty="0" err="1"/>
              <a:t>függvényt</a:t>
            </a:r>
            <a:r>
              <a:rPr lang="en-US" dirty="0"/>
              <a:t> </a:t>
            </a:r>
            <a:r>
              <a:rPr lang="en-US" dirty="0" err="1"/>
              <a:t>használva</a:t>
            </a:r>
            <a:r>
              <a:rPr lang="en-US" dirty="0"/>
              <a:t> </a:t>
            </a:r>
            <a:r>
              <a:rPr lang="en-US" dirty="0" err="1"/>
              <a:t>kiszámoljuk</a:t>
            </a:r>
            <a:r>
              <a:rPr lang="en-US" dirty="0"/>
              <a:t> a </a:t>
            </a:r>
            <a:r>
              <a:rPr lang="en-US" dirty="0" err="1"/>
              <a:t>visszavert</a:t>
            </a:r>
            <a:r>
              <a:rPr lang="en-US" dirty="0"/>
              <a:t>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irányát</a:t>
            </a:r>
            <a:r>
              <a:rPr lang="en-US" dirty="0"/>
              <a:t>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fontos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nekünk</a:t>
            </a:r>
            <a:r>
              <a:rPr lang="en-US" dirty="0"/>
              <a:t> a </a:t>
            </a:r>
            <a:r>
              <a:rPr lang="en-US" dirty="0" err="1"/>
              <a:t>viewDir</a:t>
            </a:r>
            <a:r>
              <a:rPr lang="en-US" dirty="0"/>
              <a:t> </a:t>
            </a:r>
            <a:r>
              <a:rPr lang="en-US" dirty="0" err="1"/>
              <a:t>vektorunk</a:t>
            </a:r>
            <a:r>
              <a:rPr lang="en-US" dirty="0"/>
              <a:t> a </a:t>
            </a:r>
            <a:r>
              <a:rPr lang="en-US" dirty="0" err="1"/>
              <a:t>szem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mutat</a:t>
            </a:r>
            <a:r>
              <a:rPr lang="en-US" dirty="0"/>
              <a:t>, </a:t>
            </a:r>
            <a:r>
              <a:rPr lang="en-US" dirty="0" err="1"/>
              <a:t>míg</a:t>
            </a:r>
            <a:r>
              <a:rPr lang="en-US" dirty="0"/>
              <a:t> a reflect </a:t>
            </a:r>
            <a:r>
              <a:rPr lang="en-US" dirty="0" err="1"/>
              <a:t>egy</a:t>
            </a:r>
            <a:r>
              <a:rPr lang="en-US" dirty="0"/>
              <a:t> “incident” </a:t>
            </a:r>
            <a:r>
              <a:rPr lang="en-US" dirty="0" err="1"/>
              <a:t>vektort</a:t>
            </a:r>
            <a:r>
              <a:rPr lang="en-US" dirty="0"/>
              <a:t> </a:t>
            </a:r>
            <a:r>
              <a:rPr lang="en-US" dirty="0" err="1"/>
              <a:t>vár</a:t>
            </a:r>
            <a:r>
              <a:rPr lang="en-US" dirty="0"/>
              <a:t> a </a:t>
            </a:r>
            <a:r>
              <a:rPr lang="en-US" dirty="0" err="1"/>
              <a:t>dokumentáció</a:t>
            </a:r>
            <a:r>
              <a:rPr lang="en-US" dirty="0"/>
              <a:t> </a:t>
            </a:r>
            <a:r>
              <a:rPr lang="en-US" dirty="0" err="1"/>
              <a:t>szerint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</a:t>
            </a:r>
            <a:r>
              <a:rPr lang="en-US" dirty="0" err="1"/>
              <a:t>pont</a:t>
            </a:r>
            <a:r>
              <a:rPr lang="en-US" dirty="0"/>
              <a:t> a </a:t>
            </a:r>
            <a:r>
              <a:rPr lang="en-US" dirty="0" err="1"/>
              <a:t>másik</a:t>
            </a:r>
            <a:r>
              <a:rPr lang="en-US" dirty="0"/>
              <a:t> </a:t>
            </a:r>
            <a:r>
              <a:rPr lang="en-US" dirty="0" err="1"/>
              <a:t>irányú</a:t>
            </a:r>
            <a:r>
              <a:rPr lang="en-US" dirty="0"/>
              <a:t> </a:t>
            </a:r>
            <a:r>
              <a:rPr lang="en-US" dirty="0" err="1"/>
              <a:t>vektort</a:t>
            </a:r>
            <a:r>
              <a:rPr lang="en-US" dirty="0"/>
              <a:t> </a:t>
            </a:r>
            <a:r>
              <a:rPr lang="en-US" dirty="0" err="1"/>
              <a:t>jelenti</a:t>
            </a:r>
            <a:r>
              <a:rPr lang="en-US" dirty="0"/>
              <a:t> a mi </a:t>
            </a:r>
            <a:r>
              <a:rPr lang="en-US" dirty="0" err="1"/>
              <a:t>esetünkben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n </a:t>
            </a:r>
            <a:r>
              <a:rPr lang="en-US" dirty="0" err="1"/>
              <a:t>és</a:t>
            </a:r>
            <a:r>
              <a:rPr lang="en-US" dirty="0"/>
              <a:t> a v </a:t>
            </a:r>
            <a:r>
              <a:rPr lang="en-US" dirty="0" err="1"/>
              <a:t>vektorokat</a:t>
            </a:r>
            <a:r>
              <a:rPr lang="en-US" dirty="0"/>
              <a:t> </a:t>
            </a:r>
            <a:r>
              <a:rPr lang="en-US" dirty="0" err="1"/>
              <a:t>kövesd</a:t>
            </a:r>
            <a:r>
              <a:rPr lang="en-US" dirty="0"/>
              <a:t> </a:t>
            </a:r>
            <a:r>
              <a:rPr lang="en-US" dirty="0" err="1"/>
              <a:t>szemmel</a:t>
            </a:r>
            <a:r>
              <a:rPr lang="en-US" dirty="0"/>
              <a:t>, a </a:t>
            </a:r>
            <a:r>
              <a:rPr lang="en-US" dirty="0" err="1"/>
              <a:t>többinek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annyi</a:t>
            </a:r>
            <a:r>
              <a:rPr lang="en-US" dirty="0"/>
              <a:t> a </a:t>
            </a:r>
            <a:r>
              <a:rPr lang="en-US" dirty="0" err="1"/>
              <a:t>szerepe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spekuláris</a:t>
            </a:r>
            <a:r>
              <a:rPr lang="en-US" dirty="0"/>
              <a:t> </a:t>
            </a:r>
            <a:r>
              <a:rPr lang="en-US" dirty="0" err="1"/>
              <a:t>csillanást</a:t>
            </a:r>
            <a:r>
              <a:rPr lang="en-US" dirty="0"/>
              <a:t> </a:t>
            </a:r>
            <a:r>
              <a:rPr lang="en-US" dirty="0" err="1"/>
              <a:t>rátegye</a:t>
            </a:r>
            <a:r>
              <a:rPr lang="en-US" dirty="0"/>
              <a:t> a </a:t>
            </a:r>
            <a:r>
              <a:rPr lang="en-US" dirty="0" err="1"/>
              <a:t>gömbre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811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Fontos</a:t>
            </a:r>
            <a:r>
              <a:rPr lang="en-US" dirty="0"/>
              <a:t>: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feltettem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van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458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9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függvényt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felvenni</a:t>
            </a:r>
            <a:r>
              <a:rPr lang="en-US" dirty="0"/>
              <a:t>, </a:t>
            </a:r>
            <a:r>
              <a:rPr lang="en-US" dirty="0" err="1"/>
              <a:t>ImportWithTangentSpace</a:t>
            </a:r>
            <a:r>
              <a:rPr lang="en-US" dirty="0"/>
              <a:t> </a:t>
            </a:r>
            <a:r>
              <a:rPr lang="en-US" dirty="0" err="1"/>
              <a:t>néven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b="1" dirty="0" err="1"/>
              <a:t>ImportSimpleObj</a:t>
            </a:r>
            <a:r>
              <a:rPr lang="en-US" dirty="0"/>
              <a:t> </a:t>
            </a:r>
            <a:r>
              <a:rPr lang="en-US" dirty="0" err="1"/>
              <a:t>függvény</a:t>
            </a:r>
            <a:r>
              <a:rPr lang="en-US" dirty="0"/>
              <a:t> </a:t>
            </a:r>
            <a:r>
              <a:rPr lang="en-US" dirty="0" err="1"/>
              <a:t>törzsét</a:t>
            </a:r>
            <a:r>
              <a:rPr lang="en-US" dirty="0"/>
              <a:t> </a:t>
            </a:r>
            <a:r>
              <a:rPr lang="en-US" dirty="0" err="1"/>
              <a:t>másoljátok</a:t>
            </a:r>
            <a:r>
              <a:rPr lang="en-US" dirty="0"/>
              <a:t> le </a:t>
            </a:r>
            <a:r>
              <a:rPr lang="en-US" dirty="0" err="1"/>
              <a:t>az</a:t>
            </a:r>
            <a:r>
              <a:rPr lang="en-US" dirty="0"/>
              <a:t> Egg/Importer.cpp </a:t>
            </a:r>
            <a:r>
              <a:rPr lang="en-US" dirty="0" err="1"/>
              <a:t>fájlon</a:t>
            </a:r>
            <a:r>
              <a:rPr lang="en-US" dirty="0"/>
              <a:t> </a:t>
            </a:r>
            <a:r>
              <a:rPr lang="en-US" dirty="0" err="1"/>
              <a:t>belül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kiindulás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ennek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függvénynek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497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92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464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Mivel</a:t>
            </a:r>
            <a:r>
              <a:rPr lang="en-US" dirty="0"/>
              <a:t> a TBN </a:t>
            </a:r>
            <a:r>
              <a:rPr lang="en-US" dirty="0" err="1"/>
              <a:t>mátrix</a:t>
            </a:r>
            <a:r>
              <a:rPr lang="en-US" dirty="0"/>
              <a:t> </a:t>
            </a:r>
            <a:r>
              <a:rPr lang="en-US" dirty="0" err="1"/>
              <a:t>ortonormált</a:t>
            </a:r>
            <a:r>
              <a:rPr lang="en-US" dirty="0"/>
              <a:t> </a:t>
            </a:r>
            <a:r>
              <a:rPr lang="en-US" dirty="0" err="1"/>
              <a:t>bázis</a:t>
            </a:r>
            <a:r>
              <a:rPr lang="en-US" dirty="0"/>
              <a:t>, </a:t>
            </a:r>
            <a:r>
              <a:rPr lang="en-US" dirty="0" err="1"/>
              <a:t>ezért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invertálása</a:t>
            </a:r>
            <a:r>
              <a:rPr lang="en-US" dirty="0"/>
              <a:t> </a:t>
            </a:r>
            <a:r>
              <a:rPr lang="en-US" dirty="0" err="1"/>
              <a:t>olcsó</a:t>
            </a:r>
            <a:r>
              <a:rPr lang="en-US" dirty="0"/>
              <a:t>,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transzponálás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amikor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térBŐL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kihozni</a:t>
            </a:r>
            <a:r>
              <a:rPr lang="en-US" dirty="0"/>
              <a:t> </a:t>
            </a:r>
            <a:r>
              <a:rPr lang="en-US" dirty="0" err="1"/>
              <a:t>valamit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tér</a:t>
            </a:r>
            <a:r>
              <a:rPr lang="en-US" dirty="0"/>
              <a:t>-be,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egyszer</a:t>
            </a:r>
            <a:r>
              <a:rPr lang="hu-HU" dirty="0"/>
              <a:t>ű</a:t>
            </a:r>
            <a:r>
              <a:rPr lang="en-US" dirty="0" err="1"/>
              <a:t>en</a:t>
            </a:r>
            <a:r>
              <a:rPr lang="en-US" dirty="0"/>
              <a:t> a </a:t>
            </a:r>
            <a:r>
              <a:rPr lang="en-US" dirty="0" err="1"/>
              <a:t>transzponálttal</a:t>
            </a:r>
            <a:r>
              <a:rPr lang="en-US" dirty="0"/>
              <a:t> </a:t>
            </a:r>
            <a:r>
              <a:rPr lang="en-US" dirty="0" err="1"/>
              <a:t>szorzunk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107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pixel shader </a:t>
            </a:r>
            <a:r>
              <a:rPr lang="en-US" dirty="0" err="1"/>
              <a:t>jelentősen</a:t>
            </a:r>
            <a:r>
              <a:rPr lang="en-US" dirty="0"/>
              <a:t> </a:t>
            </a:r>
            <a:r>
              <a:rPr lang="en-US" dirty="0" err="1"/>
              <a:t>többször</a:t>
            </a:r>
            <a:r>
              <a:rPr lang="en-US" dirty="0"/>
              <a:t> </a:t>
            </a:r>
            <a:r>
              <a:rPr lang="en-US" dirty="0" err="1"/>
              <a:t>hívódik</a:t>
            </a:r>
            <a:r>
              <a:rPr lang="en-US" dirty="0"/>
              <a:t> meg, </a:t>
            </a:r>
            <a:r>
              <a:rPr lang="en-US" dirty="0" err="1"/>
              <a:t>így</a:t>
            </a:r>
            <a:r>
              <a:rPr lang="en-US" dirty="0"/>
              <a:t> </a:t>
            </a:r>
            <a:r>
              <a:rPr lang="en-US" dirty="0" err="1"/>
              <a:t>összességében</a:t>
            </a:r>
            <a:r>
              <a:rPr lang="en-US" dirty="0"/>
              <a:t> </a:t>
            </a:r>
            <a:r>
              <a:rPr lang="en-US" dirty="0" err="1"/>
              <a:t>sokkal</a:t>
            </a:r>
            <a:r>
              <a:rPr lang="en-US" dirty="0"/>
              <a:t> </a:t>
            </a:r>
            <a:r>
              <a:rPr lang="en-US" dirty="0" err="1"/>
              <a:t>többet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számolni</a:t>
            </a:r>
            <a:r>
              <a:rPr lang="en-US" dirty="0"/>
              <a:t>, </a:t>
            </a:r>
            <a:r>
              <a:rPr lang="en-US" dirty="0" err="1"/>
              <a:t>valamivel</a:t>
            </a:r>
            <a:r>
              <a:rPr lang="en-US" dirty="0"/>
              <a:t> </a:t>
            </a:r>
            <a:r>
              <a:rPr lang="en-US" dirty="0" err="1"/>
              <a:t>lassabb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benne a tradeoff, de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minket</a:t>
            </a:r>
            <a:r>
              <a:rPr lang="en-US" dirty="0"/>
              <a:t> </a:t>
            </a:r>
            <a:r>
              <a:rPr lang="en-US" dirty="0" err="1"/>
              <a:t>hidegen</a:t>
            </a:r>
            <a:r>
              <a:rPr lang="en-US" dirty="0"/>
              <a:t> </a:t>
            </a:r>
            <a:r>
              <a:rPr lang="en-US" dirty="0" err="1"/>
              <a:t>hagy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ha a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kártyákat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ilyen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akaszthatja</a:t>
            </a:r>
            <a:r>
              <a:rPr lang="en-US" dirty="0"/>
              <a:t> meg,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felfújni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a </a:t>
            </a:r>
            <a:r>
              <a:rPr lang="en-US" dirty="0" err="1"/>
              <a:t>dolgot</a:t>
            </a:r>
            <a:r>
              <a:rPr lang="en-US" dirty="0"/>
              <a:t>,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fogod</a:t>
            </a:r>
            <a:r>
              <a:rPr lang="en-US" dirty="0"/>
              <a:t> </a:t>
            </a:r>
            <a:r>
              <a:rPr lang="en-US" dirty="0" err="1"/>
              <a:t>észrevenni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a </a:t>
            </a:r>
            <a:r>
              <a:rPr lang="en-US" dirty="0" err="1"/>
              <a:t>cserét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Ráadásul</a:t>
            </a:r>
            <a:r>
              <a:rPr lang="en-US" dirty="0"/>
              <a:t> </a:t>
            </a:r>
            <a:r>
              <a:rPr lang="en-US" dirty="0" err="1"/>
              <a:t>amikor</a:t>
            </a:r>
            <a:r>
              <a:rPr lang="en-US" dirty="0"/>
              <a:t> </a:t>
            </a:r>
            <a:r>
              <a:rPr lang="en-US" dirty="0" err="1"/>
              <a:t>prototipizálsz</a:t>
            </a:r>
            <a:r>
              <a:rPr lang="en-US" dirty="0"/>
              <a:t>, </a:t>
            </a:r>
            <a:r>
              <a:rPr lang="en-US" dirty="0" err="1"/>
              <a:t>tesztelsz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mindig</a:t>
            </a:r>
            <a:r>
              <a:rPr lang="en-US" dirty="0"/>
              <a:t> a </a:t>
            </a:r>
            <a:r>
              <a:rPr lang="en-US" dirty="0" err="1"/>
              <a:t>kód</a:t>
            </a:r>
            <a:r>
              <a:rPr lang="en-US" dirty="0"/>
              <a:t> </a:t>
            </a:r>
            <a:r>
              <a:rPr lang="en-US" dirty="0" err="1"/>
              <a:t>érthetőségére</a:t>
            </a:r>
            <a:r>
              <a:rPr lang="en-US" dirty="0"/>
              <a:t> </a:t>
            </a:r>
            <a:r>
              <a:rPr lang="en-US" dirty="0" err="1"/>
              <a:t>figyelj</a:t>
            </a:r>
            <a:r>
              <a:rPr lang="en-US" dirty="0"/>
              <a:t>, </a:t>
            </a:r>
            <a:r>
              <a:rPr lang="en-US" dirty="0" err="1"/>
              <a:t>teljesítményről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is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benchmarkolással</a:t>
            </a:r>
            <a:r>
              <a:rPr lang="en-US" dirty="0"/>
              <a:t> </a:t>
            </a:r>
            <a:r>
              <a:rPr lang="en-US" dirty="0" err="1"/>
              <a:t>együtt</a:t>
            </a:r>
            <a:r>
              <a:rPr lang="en-US" dirty="0"/>
              <a:t> </a:t>
            </a:r>
            <a:r>
              <a:rPr lang="en-US" dirty="0" err="1"/>
              <a:t>tudsz</a:t>
            </a:r>
            <a:r>
              <a:rPr lang="en-US" dirty="0"/>
              <a:t> </a:t>
            </a:r>
            <a:r>
              <a:rPr lang="en-US" dirty="0" err="1"/>
              <a:t>vélekedni</a:t>
            </a:r>
            <a:r>
              <a:rPr lang="en-US" dirty="0"/>
              <a:t>.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rosszabb</a:t>
            </a:r>
            <a:r>
              <a:rPr lang="en-US" dirty="0"/>
              <a:t> mint </a:t>
            </a:r>
            <a:r>
              <a:rPr lang="en-US" dirty="0" err="1"/>
              <a:t>egy</a:t>
            </a:r>
            <a:r>
              <a:rPr lang="en-US" dirty="0"/>
              <a:t> korai </a:t>
            </a:r>
            <a:r>
              <a:rPr lang="en-US" dirty="0" err="1"/>
              <a:t>optimalizálás</a:t>
            </a:r>
            <a:r>
              <a:rPr lang="en-US" dirty="0"/>
              <a:t> </a:t>
            </a:r>
            <a:r>
              <a:rPr lang="en-US" dirty="0" err="1"/>
              <a:t>miatt</a:t>
            </a:r>
            <a:r>
              <a:rPr lang="en-US" dirty="0"/>
              <a:t> </a:t>
            </a:r>
            <a:r>
              <a:rPr lang="en-US" dirty="0" err="1"/>
              <a:t>szenvedni</a:t>
            </a:r>
            <a:r>
              <a:rPr lang="en-US" dirty="0"/>
              <a:t> a projected </a:t>
            </a:r>
            <a:r>
              <a:rPr lang="en-US" dirty="0" err="1"/>
              <a:t>hátralevő</a:t>
            </a:r>
            <a:r>
              <a:rPr lang="en-US" dirty="0"/>
              <a:t> </a:t>
            </a:r>
            <a:r>
              <a:rPr lang="en-US" dirty="0" err="1"/>
              <a:t>részében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574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Küldjük</a:t>
            </a:r>
            <a:r>
              <a:rPr lang="en-US" dirty="0"/>
              <a:t> </a:t>
            </a:r>
            <a:r>
              <a:rPr lang="en-US" dirty="0" err="1"/>
              <a:t>át</a:t>
            </a:r>
            <a:r>
              <a:rPr lang="en-US" dirty="0"/>
              <a:t> a </a:t>
            </a:r>
            <a:r>
              <a:rPr lang="en-US" dirty="0" err="1"/>
              <a:t>tangens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binormál</a:t>
            </a:r>
            <a:r>
              <a:rPr lang="en-US" dirty="0"/>
              <a:t> </a:t>
            </a:r>
            <a:r>
              <a:rPr lang="en-US" dirty="0" err="1"/>
              <a:t>vektort</a:t>
            </a:r>
            <a:r>
              <a:rPr lang="en-US" dirty="0"/>
              <a:t> is a pixel </a:t>
            </a:r>
            <a:r>
              <a:rPr lang="en-US" dirty="0" err="1"/>
              <a:t>shadernek</a:t>
            </a:r>
            <a:r>
              <a:rPr lang="en-US" dirty="0"/>
              <a:t>,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ott</a:t>
            </a:r>
            <a:r>
              <a:rPr lang="en-US" dirty="0"/>
              <a:t> </a:t>
            </a:r>
            <a:r>
              <a:rPr lang="en-US" dirty="0" err="1"/>
              <a:t>kiépítjük</a:t>
            </a:r>
            <a:r>
              <a:rPr lang="en-US" dirty="0"/>
              <a:t> a TBN </a:t>
            </a:r>
            <a:r>
              <a:rPr lang="en-US" dirty="0" err="1"/>
              <a:t>mátrixot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Itt</a:t>
            </a:r>
            <a:r>
              <a:rPr lang="en-US" dirty="0"/>
              <a:t> a </a:t>
            </a:r>
            <a:r>
              <a:rPr lang="en-US" dirty="0" err="1"/>
              <a:t>viewDir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lightDir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 </a:t>
            </a:r>
            <a:r>
              <a:rPr lang="en-US" dirty="0" err="1"/>
              <a:t>marad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72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681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Megtartunk</a:t>
            </a:r>
            <a:r>
              <a:rPr lang="en-US" dirty="0"/>
              <a:t> </a:t>
            </a:r>
            <a:r>
              <a:rPr lang="en-US" dirty="0" err="1"/>
              <a:t>mindent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koordinátákban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610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err="1"/>
              <a:t>Bocsánat</a:t>
            </a:r>
            <a:r>
              <a:rPr lang="en-US" b="0" dirty="0"/>
              <a:t> a bet</a:t>
            </a:r>
            <a:r>
              <a:rPr lang="hu-HU" b="0" dirty="0"/>
              <a:t>ű</a:t>
            </a:r>
            <a:r>
              <a:rPr lang="en-US" b="0" dirty="0" err="1"/>
              <a:t>méretért</a:t>
            </a:r>
            <a:r>
              <a:rPr lang="en-US" b="0" dirty="0"/>
              <a:t>, de </a:t>
            </a:r>
            <a:r>
              <a:rPr lang="en-US" b="0" dirty="0" err="1"/>
              <a:t>szerettem</a:t>
            </a:r>
            <a:r>
              <a:rPr lang="en-US" b="0" dirty="0"/>
              <a:t> </a:t>
            </a:r>
            <a:r>
              <a:rPr lang="en-US" b="0" dirty="0" err="1"/>
              <a:t>volna</a:t>
            </a:r>
            <a:r>
              <a:rPr lang="en-US" b="0" dirty="0"/>
              <a:t>, ha </a:t>
            </a:r>
            <a:r>
              <a:rPr lang="en-US" b="0" dirty="0" err="1"/>
              <a:t>egy</a:t>
            </a:r>
            <a:r>
              <a:rPr lang="en-US" b="0" dirty="0"/>
              <a:t> </a:t>
            </a:r>
            <a:r>
              <a:rPr lang="en-US" b="0" dirty="0" err="1"/>
              <a:t>dián</a:t>
            </a:r>
            <a:r>
              <a:rPr lang="en-US" b="0" dirty="0"/>
              <a:t> </a:t>
            </a:r>
            <a:r>
              <a:rPr lang="en-US" b="0" dirty="0" err="1"/>
              <a:t>látszik</a:t>
            </a:r>
            <a:r>
              <a:rPr lang="en-US" b="0" dirty="0"/>
              <a:t> a </a:t>
            </a:r>
            <a:r>
              <a:rPr lang="en-US" b="0" dirty="0" err="1"/>
              <a:t>dolog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 err="1"/>
              <a:t>Természetesen</a:t>
            </a:r>
            <a:r>
              <a:rPr lang="en-US" b="0" dirty="0"/>
              <a:t> </a:t>
            </a:r>
            <a:r>
              <a:rPr lang="en-US" b="0" dirty="0" err="1"/>
              <a:t>nem</a:t>
            </a:r>
            <a:r>
              <a:rPr lang="en-US" b="0" dirty="0"/>
              <a:t> </a:t>
            </a:r>
            <a:r>
              <a:rPr lang="en-US" b="0" dirty="0" err="1"/>
              <a:t>kellene</a:t>
            </a:r>
            <a:r>
              <a:rPr lang="en-US" b="0" dirty="0"/>
              <a:t> </a:t>
            </a:r>
            <a:r>
              <a:rPr lang="en-US" b="0" dirty="0" err="1"/>
              <a:t>mindkét</a:t>
            </a:r>
            <a:r>
              <a:rPr lang="en-US" b="0" dirty="0"/>
              <a:t> </a:t>
            </a:r>
            <a:r>
              <a:rPr lang="en-US" b="0" dirty="0" err="1"/>
              <a:t>vektort</a:t>
            </a:r>
            <a:r>
              <a:rPr lang="en-US" b="0" dirty="0"/>
              <a:t> </a:t>
            </a:r>
            <a:r>
              <a:rPr lang="en-US" b="0" dirty="0" err="1"/>
              <a:t>átküldeni</a:t>
            </a:r>
            <a:r>
              <a:rPr lang="en-US" b="0" dirty="0"/>
              <a:t> (</a:t>
            </a:r>
            <a:r>
              <a:rPr lang="en-US" b="0" dirty="0" err="1"/>
              <a:t>tangens</a:t>
            </a:r>
            <a:r>
              <a:rPr lang="en-US" b="0" dirty="0"/>
              <a:t>/</a:t>
            </a:r>
            <a:r>
              <a:rPr lang="en-US" b="0" dirty="0" err="1"/>
              <a:t>binormál</a:t>
            </a:r>
            <a:r>
              <a:rPr lang="en-US" b="0" dirty="0"/>
              <a:t>), </a:t>
            </a:r>
            <a:r>
              <a:rPr lang="en-US" b="0" dirty="0" err="1"/>
              <a:t>elegendő</a:t>
            </a:r>
            <a:r>
              <a:rPr lang="en-US" b="0" dirty="0"/>
              <a:t> </a:t>
            </a:r>
            <a:r>
              <a:rPr lang="en-US" b="0" dirty="0" err="1"/>
              <a:t>lenne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egyiket</a:t>
            </a:r>
            <a:r>
              <a:rPr lang="en-US" b="0" dirty="0"/>
              <a:t>, de most </a:t>
            </a:r>
            <a:r>
              <a:rPr lang="en-US" b="0" dirty="0" err="1"/>
              <a:t>így</a:t>
            </a:r>
            <a:r>
              <a:rPr lang="en-US" b="0" dirty="0"/>
              <a:t> </a:t>
            </a:r>
            <a:r>
              <a:rPr lang="en-US" b="0" dirty="0" err="1"/>
              <a:t>egyszer</a:t>
            </a:r>
            <a:r>
              <a:rPr lang="hu-HU" b="0" dirty="0"/>
              <a:t>ű</a:t>
            </a:r>
            <a:r>
              <a:rPr lang="en-US" b="0" dirty="0"/>
              <a:t>bb </a:t>
            </a:r>
            <a:r>
              <a:rPr lang="en-US" b="0" dirty="0" err="1"/>
              <a:t>és</a:t>
            </a:r>
            <a:r>
              <a:rPr lang="en-US" b="0" dirty="0"/>
              <a:t> </a:t>
            </a:r>
            <a:r>
              <a:rPr lang="en-US" b="0" dirty="0" err="1"/>
              <a:t>jobban</a:t>
            </a:r>
            <a:r>
              <a:rPr lang="en-US" b="0" dirty="0"/>
              <a:t> </a:t>
            </a:r>
            <a:r>
              <a:rPr lang="en-US" b="0" dirty="0" err="1"/>
              <a:t>olvasható</a:t>
            </a:r>
            <a:r>
              <a:rPr lang="en-US" b="0" dirty="0"/>
              <a:t>, </a:t>
            </a:r>
            <a:r>
              <a:rPr lang="en-US" b="0" dirty="0" err="1"/>
              <a:t>hogy</a:t>
            </a:r>
            <a:r>
              <a:rPr lang="en-US" b="0" dirty="0"/>
              <a:t> mi </a:t>
            </a:r>
            <a:r>
              <a:rPr lang="en-US" b="0" dirty="0" err="1"/>
              <a:t>történik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 err="1"/>
              <a:t>Miért</a:t>
            </a:r>
            <a:r>
              <a:rPr lang="en-US" b="0" dirty="0"/>
              <a:t> </a:t>
            </a:r>
            <a:r>
              <a:rPr lang="en-US" b="0" dirty="0" err="1"/>
              <a:t>normalizálunk</a:t>
            </a:r>
            <a:r>
              <a:rPr lang="en-US" b="0" dirty="0"/>
              <a:t> </a:t>
            </a:r>
            <a:r>
              <a:rPr lang="en-US" b="0" dirty="0" err="1"/>
              <a:t>minden</a:t>
            </a:r>
            <a:r>
              <a:rPr lang="en-US" b="0" dirty="0"/>
              <a:t> </a:t>
            </a:r>
            <a:r>
              <a:rPr lang="en-US" b="0" dirty="0" err="1"/>
              <a:t>inputot</a:t>
            </a:r>
            <a:r>
              <a:rPr lang="en-US" b="0" dirty="0"/>
              <a:t> a vertex </a:t>
            </a:r>
            <a:r>
              <a:rPr lang="en-US" b="0" dirty="0" err="1"/>
              <a:t>shaderből</a:t>
            </a:r>
            <a:r>
              <a:rPr lang="en-US" b="0" dirty="0"/>
              <a:t>? </a:t>
            </a:r>
            <a:r>
              <a:rPr lang="en-US" b="0" dirty="0" err="1"/>
              <a:t>Mert</a:t>
            </a:r>
            <a:r>
              <a:rPr lang="en-US" b="0" dirty="0"/>
              <a:t> a </a:t>
            </a:r>
            <a:r>
              <a:rPr lang="en-US" b="0" dirty="0" err="1"/>
              <a:t>vertexek</a:t>
            </a:r>
            <a:r>
              <a:rPr lang="en-US" b="0" dirty="0"/>
              <a:t> </a:t>
            </a:r>
            <a:r>
              <a:rPr lang="en-US" b="0" dirty="0" err="1"/>
              <a:t>között</a:t>
            </a:r>
            <a:r>
              <a:rPr lang="en-US" b="0" dirty="0"/>
              <a:t> </a:t>
            </a:r>
            <a:r>
              <a:rPr lang="en-US" b="0" dirty="0" err="1"/>
              <a:t>lineárisan</a:t>
            </a:r>
            <a:r>
              <a:rPr lang="en-US" b="0" dirty="0"/>
              <a:t> </a:t>
            </a:r>
            <a:r>
              <a:rPr lang="en-US" b="0" dirty="0" err="1"/>
              <a:t>interpolálódnak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értékek</a:t>
            </a:r>
            <a:r>
              <a:rPr lang="en-US" b="0" dirty="0"/>
              <a:t>, </a:t>
            </a:r>
            <a:r>
              <a:rPr lang="en-US" b="0" dirty="0" err="1"/>
              <a:t>viszont</a:t>
            </a:r>
            <a:r>
              <a:rPr lang="en-US" b="0" dirty="0"/>
              <a:t> </a:t>
            </a:r>
            <a:r>
              <a:rPr lang="en-US" b="0" dirty="0" err="1"/>
              <a:t>két</a:t>
            </a:r>
            <a:r>
              <a:rPr lang="en-US" b="0" dirty="0"/>
              <a:t> </a:t>
            </a:r>
            <a:r>
              <a:rPr lang="en-US" b="0" dirty="0" err="1"/>
              <a:t>vektor</a:t>
            </a:r>
            <a:r>
              <a:rPr lang="en-US" b="0" dirty="0"/>
              <a:t> </a:t>
            </a:r>
            <a:r>
              <a:rPr lang="en-US" b="0" dirty="0" err="1"/>
              <a:t>lineáris</a:t>
            </a:r>
            <a:r>
              <a:rPr lang="en-US" b="0" dirty="0"/>
              <a:t> </a:t>
            </a:r>
            <a:r>
              <a:rPr lang="en-US" b="0" dirty="0" err="1"/>
              <a:t>interpolációja</a:t>
            </a:r>
            <a:r>
              <a:rPr lang="en-US" b="0" dirty="0"/>
              <a:t> </a:t>
            </a:r>
            <a:r>
              <a:rPr lang="en-US" b="0" dirty="0" err="1"/>
              <a:t>sértheti</a:t>
            </a:r>
            <a:r>
              <a:rPr lang="en-US" b="0" dirty="0"/>
              <a:t> a </a:t>
            </a:r>
            <a:r>
              <a:rPr lang="en-US" b="0" dirty="0" err="1"/>
              <a:t>hosszát</a:t>
            </a:r>
            <a:r>
              <a:rPr lang="en-US" b="0" dirty="0"/>
              <a:t> a </a:t>
            </a:r>
            <a:r>
              <a:rPr lang="en-US" b="0" dirty="0" err="1"/>
              <a:t>vektornak</a:t>
            </a:r>
            <a:r>
              <a:rPr lang="en-US" b="0" dirty="0"/>
              <a:t>, </a:t>
            </a:r>
            <a:r>
              <a:rPr lang="en-US" b="0" dirty="0" err="1"/>
              <a:t>ezért</a:t>
            </a:r>
            <a:r>
              <a:rPr lang="en-US" b="0" dirty="0"/>
              <a:t> </a:t>
            </a:r>
            <a:r>
              <a:rPr lang="en-US" b="0" dirty="0" err="1"/>
              <a:t>szépen</a:t>
            </a:r>
            <a:r>
              <a:rPr lang="en-US" b="0" dirty="0"/>
              <a:t> </a:t>
            </a:r>
            <a:r>
              <a:rPr lang="en-US" b="0" dirty="0" err="1"/>
              <a:t>normalizáljuk</a:t>
            </a:r>
            <a:r>
              <a:rPr lang="en-US" b="0" dirty="0"/>
              <a:t> </a:t>
            </a:r>
            <a:r>
              <a:rPr lang="en-US" b="0" dirty="0" err="1"/>
              <a:t>azt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 err="1"/>
              <a:t>Összeállítjuk</a:t>
            </a:r>
            <a:r>
              <a:rPr lang="en-US" b="0" dirty="0"/>
              <a:t> a TBN </a:t>
            </a:r>
            <a:r>
              <a:rPr lang="en-US" b="0" dirty="0" err="1"/>
              <a:t>mátrixunkat</a:t>
            </a:r>
            <a:r>
              <a:rPr lang="en-US" b="0" dirty="0"/>
              <a:t>, </a:t>
            </a:r>
            <a:r>
              <a:rPr lang="en-US" b="0" dirty="0" err="1"/>
              <a:t>transzponáljuk</a:t>
            </a:r>
            <a:r>
              <a:rPr lang="en-US" b="0" dirty="0"/>
              <a:t>, </a:t>
            </a:r>
            <a:r>
              <a:rPr lang="en-US" b="0" dirty="0" err="1"/>
              <a:t>elkérjük</a:t>
            </a:r>
            <a:r>
              <a:rPr lang="en-US" b="0" dirty="0"/>
              <a:t> a </a:t>
            </a:r>
            <a:r>
              <a:rPr lang="en-US" b="0" dirty="0" err="1"/>
              <a:t>normál</a:t>
            </a:r>
            <a:r>
              <a:rPr lang="en-US" b="0" dirty="0"/>
              <a:t> </a:t>
            </a:r>
            <a:r>
              <a:rPr lang="en-US" b="0" dirty="0" err="1"/>
              <a:t>textúrából</a:t>
            </a:r>
            <a:r>
              <a:rPr lang="en-US" b="0" dirty="0"/>
              <a:t> a </a:t>
            </a:r>
            <a:r>
              <a:rPr lang="en-US" b="0" dirty="0" err="1"/>
              <a:t>mintát</a:t>
            </a:r>
            <a:r>
              <a:rPr lang="en-US" b="0" dirty="0"/>
              <a:t>, </a:t>
            </a:r>
            <a:r>
              <a:rPr lang="en-US" b="0" dirty="0" err="1"/>
              <a:t>lenormalizáljuk</a:t>
            </a:r>
            <a:r>
              <a:rPr lang="en-US" b="0" dirty="0"/>
              <a:t>, </a:t>
            </a:r>
            <a:r>
              <a:rPr lang="en-US" b="0" dirty="0" err="1"/>
              <a:t>kihozzuk</a:t>
            </a:r>
            <a:r>
              <a:rPr lang="en-US" b="0" dirty="0"/>
              <a:t> </a:t>
            </a:r>
            <a:r>
              <a:rPr lang="en-US" b="0" dirty="0" err="1"/>
              <a:t>világ</a:t>
            </a:r>
            <a:r>
              <a:rPr lang="en-US" b="0" dirty="0"/>
              <a:t> </a:t>
            </a:r>
            <a:r>
              <a:rPr lang="en-US" b="0" dirty="0" err="1"/>
              <a:t>térbe</a:t>
            </a:r>
            <a:r>
              <a:rPr lang="en-US" b="0" dirty="0"/>
              <a:t> a TBN </a:t>
            </a:r>
            <a:r>
              <a:rPr lang="en-US" b="0" dirty="0" err="1"/>
              <a:t>transzponálttal</a:t>
            </a:r>
            <a:r>
              <a:rPr lang="en-US" b="0" dirty="0"/>
              <a:t> </a:t>
            </a:r>
            <a:r>
              <a:rPr lang="en-US" b="0" dirty="0" err="1"/>
              <a:t>való</a:t>
            </a:r>
            <a:r>
              <a:rPr lang="en-US" b="0" dirty="0"/>
              <a:t> </a:t>
            </a:r>
            <a:r>
              <a:rPr lang="en-US" b="0" dirty="0" err="1"/>
              <a:t>szorzással</a:t>
            </a:r>
            <a:r>
              <a:rPr lang="en-US" b="0" dirty="0"/>
              <a:t>, </a:t>
            </a:r>
            <a:r>
              <a:rPr lang="en-US" b="0" dirty="0" err="1"/>
              <a:t>és</a:t>
            </a:r>
            <a:r>
              <a:rPr lang="en-US" b="0" dirty="0"/>
              <a:t> </a:t>
            </a:r>
            <a:r>
              <a:rPr lang="en-US" b="0" dirty="0" err="1"/>
              <a:t>azzal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újonnan</a:t>
            </a:r>
            <a:r>
              <a:rPr lang="en-US" b="0" dirty="0"/>
              <a:t> </a:t>
            </a:r>
            <a:r>
              <a:rPr lang="en-US" b="0" dirty="0" err="1"/>
              <a:t>kapott</a:t>
            </a:r>
            <a:r>
              <a:rPr lang="en-US" b="0" dirty="0"/>
              <a:t> n </a:t>
            </a:r>
            <a:r>
              <a:rPr lang="en-US" b="0" dirty="0" err="1"/>
              <a:t>vektorral</a:t>
            </a:r>
            <a:r>
              <a:rPr lang="en-US" b="0" dirty="0"/>
              <a:t> </a:t>
            </a:r>
            <a:r>
              <a:rPr lang="en-US" b="0" dirty="0" err="1"/>
              <a:t>folytatjuk</a:t>
            </a:r>
            <a:r>
              <a:rPr lang="en-US" b="0" dirty="0"/>
              <a:t> a </a:t>
            </a:r>
            <a:r>
              <a:rPr lang="en-US" b="0" dirty="0" err="1"/>
              <a:t>számolást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972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Picit</a:t>
            </a:r>
            <a:r>
              <a:rPr lang="en-US" dirty="0"/>
              <a:t> </a:t>
            </a:r>
            <a:r>
              <a:rPr lang="en-US" dirty="0" err="1"/>
              <a:t>pixelhibás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, de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ráfogjuk</a:t>
            </a:r>
            <a:r>
              <a:rPr lang="en-US" dirty="0"/>
              <a:t> a </a:t>
            </a:r>
            <a:r>
              <a:rPr lang="en-US" dirty="0" err="1"/>
              <a:t>textúrában</a:t>
            </a:r>
            <a:r>
              <a:rPr lang="en-US" dirty="0"/>
              <a:t> </a:t>
            </a:r>
            <a:r>
              <a:rPr lang="en-US" dirty="0" err="1"/>
              <a:t>lévő</a:t>
            </a:r>
            <a:r>
              <a:rPr lang="en-US" dirty="0"/>
              <a:t> </a:t>
            </a:r>
            <a:r>
              <a:rPr lang="en-US" dirty="0" err="1"/>
              <a:t>túl</a:t>
            </a:r>
            <a:r>
              <a:rPr lang="en-US" dirty="0"/>
              <a:t> </a:t>
            </a:r>
            <a:r>
              <a:rPr lang="en-US" dirty="0" err="1"/>
              <a:t>apró</a:t>
            </a:r>
            <a:r>
              <a:rPr lang="en-US" dirty="0"/>
              <a:t> </a:t>
            </a:r>
            <a:r>
              <a:rPr lang="en-US" dirty="0" err="1"/>
              <a:t>változásokra</a:t>
            </a:r>
            <a:r>
              <a:rPr lang="en-US" dirty="0"/>
              <a:t> (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igaz</a:t>
            </a:r>
            <a:r>
              <a:rPr lang="en-US" dirty="0"/>
              <a:t> is, </a:t>
            </a:r>
            <a:r>
              <a:rPr lang="en-US" dirty="0" err="1"/>
              <a:t>nagyon</a:t>
            </a:r>
            <a:r>
              <a:rPr lang="en-US" dirty="0"/>
              <a:t> </a:t>
            </a:r>
            <a:r>
              <a:rPr lang="en-US" dirty="0" err="1"/>
              <a:t>szemcsésnek</a:t>
            </a:r>
            <a:r>
              <a:rPr lang="en-US" dirty="0"/>
              <a:t> </a:t>
            </a:r>
            <a:r>
              <a:rPr lang="en-US" dirty="0" err="1"/>
              <a:t>számít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map, de most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)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Itt</a:t>
            </a:r>
            <a:r>
              <a:rPr lang="en-US" dirty="0"/>
              <a:t> is </a:t>
            </a:r>
            <a:r>
              <a:rPr lang="en-US" dirty="0" err="1"/>
              <a:t>bejön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hiba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alul</a:t>
            </a:r>
            <a:r>
              <a:rPr lang="en-US" dirty="0"/>
              <a:t> </a:t>
            </a:r>
            <a:r>
              <a:rPr lang="en-US" dirty="0" err="1"/>
              <a:t>túl</a:t>
            </a:r>
            <a:r>
              <a:rPr lang="en-US" dirty="0"/>
              <a:t> </a:t>
            </a:r>
            <a:r>
              <a:rPr lang="en-US" dirty="0" err="1"/>
              <a:t>sok</a:t>
            </a:r>
            <a:r>
              <a:rPr lang="en-US" dirty="0"/>
              <a:t> </a:t>
            </a:r>
            <a:r>
              <a:rPr lang="en-US" dirty="0" err="1"/>
              <a:t>látszik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a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lényegében</a:t>
            </a:r>
            <a:r>
              <a:rPr lang="en-US" dirty="0"/>
              <a:t> </a:t>
            </a:r>
            <a:r>
              <a:rPr lang="en-US" dirty="0" err="1"/>
              <a:t>átmegy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egész</a:t>
            </a:r>
            <a:r>
              <a:rPr lang="en-US" dirty="0"/>
              <a:t> </a:t>
            </a:r>
            <a:r>
              <a:rPr lang="en-US" dirty="0" err="1"/>
              <a:t>testen</a:t>
            </a:r>
            <a:r>
              <a:rPr lang="en-US" dirty="0"/>
              <a:t>, de </a:t>
            </a:r>
            <a:r>
              <a:rPr lang="en-US" dirty="0" err="1"/>
              <a:t>ennek</a:t>
            </a:r>
            <a:r>
              <a:rPr lang="en-US" dirty="0"/>
              <a:t> a </a:t>
            </a:r>
            <a:r>
              <a:rPr lang="en-US" dirty="0" err="1"/>
              <a:t>megoldása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triviális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435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Aki </a:t>
            </a:r>
            <a:r>
              <a:rPr lang="en-US" dirty="0" err="1"/>
              <a:t>szeretne</a:t>
            </a:r>
            <a:r>
              <a:rPr lang="en-US" dirty="0"/>
              <a:t>, </a:t>
            </a:r>
            <a:r>
              <a:rPr lang="en-US" dirty="0" err="1"/>
              <a:t>csinálhat</a:t>
            </a:r>
            <a:r>
              <a:rPr lang="en-US" dirty="0"/>
              <a:t> </a:t>
            </a:r>
            <a:r>
              <a:rPr lang="en-US" dirty="0" err="1"/>
              <a:t>ilyen</a:t>
            </a:r>
            <a:r>
              <a:rPr lang="en-US" dirty="0"/>
              <a:t> </a:t>
            </a:r>
            <a:r>
              <a:rPr lang="en-US" dirty="0" err="1"/>
              <a:t>rozsdás</a:t>
            </a:r>
            <a:r>
              <a:rPr lang="en-US" dirty="0"/>
              <a:t> </a:t>
            </a:r>
            <a:r>
              <a:rPr lang="en-US" dirty="0" err="1"/>
              <a:t>effektet</a:t>
            </a:r>
            <a:r>
              <a:rPr lang="en-US" dirty="0"/>
              <a:t> a </a:t>
            </a:r>
            <a:r>
              <a:rPr lang="en-US" dirty="0" err="1"/>
              <a:t>rücskökbe</a:t>
            </a:r>
            <a:r>
              <a:rPr lang="en-US" dirty="0"/>
              <a:t>, </a:t>
            </a:r>
            <a:r>
              <a:rPr lang="en-US" dirty="0" err="1"/>
              <a:t>először</a:t>
            </a:r>
            <a:r>
              <a:rPr lang="en-US" dirty="0"/>
              <a:t> </a:t>
            </a:r>
            <a:r>
              <a:rPr lang="en-US" dirty="0" err="1"/>
              <a:t>gondold</a:t>
            </a:r>
            <a:r>
              <a:rPr lang="en-US" dirty="0"/>
              <a:t> </a:t>
            </a:r>
            <a:r>
              <a:rPr lang="en-US" dirty="0" err="1"/>
              <a:t>végig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mivel</a:t>
            </a:r>
            <a:r>
              <a:rPr lang="en-US" dirty="0"/>
              <a:t> </a:t>
            </a:r>
            <a:r>
              <a:rPr lang="en-US" dirty="0" err="1"/>
              <a:t>összehasonlítani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tesztelhető</a:t>
            </a:r>
            <a:r>
              <a:rPr lang="en-US" dirty="0"/>
              <a:t> </a:t>
            </a:r>
            <a:r>
              <a:rPr lang="en-US" dirty="0" err="1"/>
              <a:t>legyen</a:t>
            </a:r>
            <a:r>
              <a:rPr lang="en-US" dirty="0"/>
              <a:t> a </a:t>
            </a:r>
            <a:r>
              <a:rPr lang="en-US" dirty="0" err="1"/>
              <a:t>repedés</a:t>
            </a:r>
            <a:r>
              <a:rPr lang="en-US" dirty="0"/>
              <a:t>, </a:t>
            </a:r>
            <a:r>
              <a:rPr lang="en-US" dirty="0" err="1"/>
              <a:t>illetve</a:t>
            </a:r>
            <a:r>
              <a:rPr lang="en-US" dirty="0"/>
              <a:t>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kellene</a:t>
            </a:r>
            <a:r>
              <a:rPr lang="en-US" dirty="0"/>
              <a:t> </a:t>
            </a:r>
            <a:r>
              <a:rPr lang="en-US" dirty="0" err="1"/>
              <a:t>shadelni</a:t>
            </a:r>
            <a:r>
              <a:rPr lang="en-US" dirty="0"/>
              <a:t> a </a:t>
            </a:r>
            <a:r>
              <a:rPr lang="en-US" dirty="0" err="1"/>
              <a:t>dolgot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Van </a:t>
            </a:r>
            <a:r>
              <a:rPr lang="en-US" dirty="0" err="1"/>
              <a:t>egy</a:t>
            </a:r>
            <a:r>
              <a:rPr lang="en-US" dirty="0"/>
              <a:t> rusty.png </a:t>
            </a:r>
            <a:r>
              <a:rPr lang="en-US" dirty="0" err="1"/>
              <a:t>ami</a:t>
            </a:r>
            <a:r>
              <a:rPr lang="en-US" dirty="0"/>
              <a:t> 512x512-es </a:t>
            </a:r>
            <a:r>
              <a:rPr lang="en-US" dirty="0" err="1"/>
              <a:t>diffúz</a:t>
            </a:r>
            <a:r>
              <a:rPr lang="en-US" dirty="0"/>
              <a:t> </a:t>
            </a:r>
            <a:r>
              <a:rPr lang="en-US" dirty="0" err="1"/>
              <a:t>textúrának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lesz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54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piros</a:t>
            </a:r>
            <a:r>
              <a:rPr lang="en-US" dirty="0"/>
              <a:t> </a:t>
            </a:r>
            <a:r>
              <a:rPr lang="en-US" dirty="0" err="1"/>
              <a:t>színnel</a:t>
            </a:r>
            <a:r>
              <a:rPr lang="en-US" dirty="0"/>
              <a:t> </a:t>
            </a:r>
            <a:r>
              <a:rPr lang="en-US" dirty="0" err="1"/>
              <a:t>kiemelt</a:t>
            </a:r>
            <a:r>
              <a:rPr lang="en-US" dirty="0"/>
              <a:t> </a:t>
            </a:r>
            <a:r>
              <a:rPr lang="en-US" dirty="0" err="1"/>
              <a:t>változtatásokat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eszközölni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assimpnek</a:t>
            </a:r>
            <a:r>
              <a:rPr lang="en-US" dirty="0"/>
              <a:t> </a:t>
            </a:r>
            <a:r>
              <a:rPr lang="en-US" dirty="0" err="1"/>
              <a:t>megmondjuk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számolja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nekünk</a:t>
            </a:r>
            <a:r>
              <a:rPr lang="en-US" dirty="0"/>
              <a:t> a </a:t>
            </a:r>
            <a:r>
              <a:rPr lang="en-US" dirty="0" err="1"/>
              <a:t>tangens</a:t>
            </a:r>
            <a:r>
              <a:rPr lang="en-US" dirty="0"/>
              <a:t> </a:t>
            </a:r>
            <a:r>
              <a:rPr lang="en-US" dirty="0" err="1"/>
              <a:t>teret</a:t>
            </a:r>
            <a:r>
              <a:rPr lang="en-US" dirty="0"/>
              <a:t>, </a:t>
            </a:r>
            <a:r>
              <a:rPr lang="en-US" dirty="0" err="1"/>
              <a:t>ekkor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aiMesh</a:t>
            </a:r>
            <a:r>
              <a:rPr lang="en-US" dirty="0"/>
              <a:t> </a:t>
            </a:r>
            <a:r>
              <a:rPr lang="en-US" dirty="0" err="1"/>
              <a:t>típusnak</a:t>
            </a:r>
            <a:r>
              <a:rPr lang="en-US" dirty="0"/>
              <a:t> </a:t>
            </a:r>
            <a:r>
              <a:rPr lang="en-US" dirty="0" err="1"/>
              <a:t>ténylegesen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töltve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mTangents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mBitangents</a:t>
            </a:r>
            <a:r>
              <a:rPr lang="en-US" dirty="0"/>
              <a:t> </a:t>
            </a:r>
            <a:r>
              <a:rPr lang="en-US" dirty="0" err="1"/>
              <a:t>tömbje</a:t>
            </a:r>
            <a:r>
              <a:rPr lang="en-US" dirty="0"/>
              <a:t>, ne </a:t>
            </a:r>
            <a:r>
              <a:rPr lang="en-US" dirty="0" err="1"/>
              <a:t>zavarjon</a:t>
            </a:r>
            <a:r>
              <a:rPr lang="en-US" dirty="0"/>
              <a:t> meg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elnevezés</a:t>
            </a:r>
            <a:r>
              <a:rPr lang="en-US" dirty="0"/>
              <a:t>, a </a:t>
            </a:r>
            <a:r>
              <a:rPr lang="en-US" dirty="0" err="1"/>
              <a:t>tangens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keresztszorzatát</a:t>
            </a:r>
            <a:r>
              <a:rPr lang="en-US" dirty="0"/>
              <a:t> </a:t>
            </a:r>
            <a:r>
              <a:rPr lang="en-US" dirty="0" err="1"/>
              <a:t>szokták</a:t>
            </a:r>
            <a:r>
              <a:rPr lang="en-US" dirty="0"/>
              <a:t> </a:t>
            </a:r>
            <a:r>
              <a:rPr lang="en-US" dirty="0" err="1"/>
              <a:t>binormálisnak</a:t>
            </a:r>
            <a:r>
              <a:rPr lang="en-US" dirty="0"/>
              <a:t> 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bitangensnek</a:t>
            </a:r>
            <a:r>
              <a:rPr lang="en-US" dirty="0"/>
              <a:t> is </a:t>
            </a:r>
            <a:r>
              <a:rPr lang="en-US" dirty="0" err="1"/>
              <a:t>nevezni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553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109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Balra</a:t>
            </a:r>
            <a:r>
              <a:rPr lang="en-US" dirty="0"/>
              <a:t> a normal map, </a:t>
            </a:r>
            <a:r>
              <a:rPr lang="en-US" dirty="0" err="1"/>
              <a:t>jobbra</a:t>
            </a:r>
            <a:r>
              <a:rPr lang="en-US" dirty="0"/>
              <a:t> a parallax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forrást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</a:t>
            </a:r>
            <a:r>
              <a:rPr lang="en-US" dirty="0" err="1"/>
              <a:t>célszerű</a:t>
            </a:r>
            <a:r>
              <a:rPr lang="en-US" dirty="0"/>
              <a:t> </a:t>
            </a:r>
            <a:r>
              <a:rPr lang="en-US" dirty="0" err="1"/>
              <a:t>megnézni</a:t>
            </a:r>
            <a:r>
              <a:rPr lang="en-US" dirty="0"/>
              <a:t>, </a:t>
            </a:r>
            <a:r>
              <a:rPr lang="en-US" dirty="0" err="1"/>
              <a:t>egy</a:t>
            </a:r>
            <a:r>
              <a:rPr lang="en-US" dirty="0"/>
              <a:t> Magyar </a:t>
            </a:r>
            <a:r>
              <a:rPr lang="en-US" dirty="0" err="1"/>
              <a:t>fejlesztő</a:t>
            </a:r>
            <a:r>
              <a:rPr lang="en-US" dirty="0"/>
              <a:t> </a:t>
            </a:r>
            <a:r>
              <a:rPr lang="en-US" dirty="0" err="1"/>
              <a:t>írásait</a:t>
            </a:r>
            <a:r>
              <a:rPr lang="en-US" dirty="0"/>
              <a:t> </a:t>
            </a:r>
            <a:r>
              <a:rPr lang="en-US" dirty="0" err="1"/>
              <a:t>talájátok</a:t>
            </a:r>
            <a:r>
              <a:rPr lang="en-US" dirty="0"/>
              <a:t> </a:t>
            </a:r>
            <a:r>
              <a:rPr lang="en-US" dirty="0" err="1"/>
              <a:t>ott</a:t>
            </a:r>
            <a:r>
              <a:rPr lang="en-US" dirty="0"/>
              <a:t>, </a:t>
            </a:r>
            <a:r>
              <a:rPr lang="en-US" dirty="0" err="1"/>
              <a:t>nagyrészt</a:t>
            </a:r>
            <a:r>
              <a:rPr lang="en-US" dirty="0"/>
              <a:t> DX9-es, </a:t>
            </a:r>
            <a:r>
              <a:rPr lang="en-US" dirty="0" err="1"/>
              <a:t>ráadásul</a:t>
            </a:r>
            <a:r>
              <a:rPr lang="en-US" dirty="0"/>
              <a:t> </a:t>
            </a:r>
            <a:r>
              <a:rPr lang="en-US" dirty="0" err="1"/>
              <a:t>balkezes</a:t>
            </a:r>
            <a:r>
              <a:rPr lang="en-US" dirty="0"/>
              <a:t> </a:t>
            </a:r>
            <a:r>
              <a:rPr lang="en-US" dirty="0" err="1"/>
              <a:t>koordináta</a:t>
            </a:r>
            <a:r>
              <a:rPr lang="en-US" dirty="0"/>
              <a:t> </a:t>
            </a:r>
            <a:r>
              <a:rPr lang="en-US" dirty="0" err="1"/>
              <a:t>rendszerben</a:t>
            </a:r>
            <a:r>
              <a:rPr lang="en-US" dirty="0"/>
              <a:t> </a:t>
            </a:r>
            <a:r>
              <a:rPr lang="en-US" dirty="0" err="1"/>
              <a:t>dolgozik</a:t>
            </a:r>
            <a:r>
              <a:rPr lang="en-US" dirty="0"/>
              <a:t>, de </a:t>
            </a:r>
            <a:r>
              <a:rPr lang="en-US" dirty="0" err="1"/>
              <a:t>szuper</a:t>
            </a:r>
            <a:r>
              <a:rPr lang="en-US" dirty="0"/>
              <a:t> </a:t>
            </a:r>
            <a:r>
              <a:rPr lang="en-US" dirty="0" err="1"/>
              <a:t>írásai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Ez</a:t>
            </a:r>
            <a:r>
              <a:rPr lang="en-US" dirty="0"/>
              <a:t> a </a:t>
            </a:r>
            <a:r>
              <a:rPr lang="en-US" dirty="0" err="1"/>
              <a:t>kocka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</a:t>
            </a:r>
            <a:r>
              <a:rPr lang="en-US" dirty="0" err="1"/>
              <a:t>nagyon</a:t>
            </a:r>
            <a:r>
              <a:rPr lang="en-US" dirty="0"/>
              <a:t> </a:t>
            </a:r>
            <a:r>
              <a:rPr lang="en-US" dirty="0" err="1"/>
              <a:t>kedvez</a:t>
            </a:r>
            <a:r>
              <a:rPr lang="en-US" dirty="0"/>
              <a:t> a </a:t>
            </a:r>
            <a:r>
              <a:rPr lang="en-US" dirty="0" err="1"/>
              <a:t>parallaxnak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a </a:t>
            </a:r>
            <a:r>
              <a:rPr lang="en-US" dirty="0" err="1"/>
              <a:t>felületből</a:t>
            </a:r>
            <a:r>
              <a:rPr lang="en-US" dirty="0"/>
              <a:t> “</a:t>
            </a:r>
            <a:r>
              <a:rPr lang="en-US" dirty="0" err="1"/>
              <a:t>kifele</a:t>
            </a:r>
            <a:r>
              <a:rPr lang="en-US" dirty="0"/>
              <a:t>”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akar</a:t>
            </a:r>
            <a:r>
              <a:rPr lang="en-US" dirty="0"/>
              <a:t> </a:t>
            </a:r>
            <a:r>
              <a:rPr lang="en-US" dirty="0" err="1"/>
              <a:t>jönni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oldalról</a:t>
            </a:r>
            <a:r>
              <a:rPr lang="en-US" dirty="0"/>
              <a:t> is </a:t>
            </a:r>
            <a:r>
              <a:rPr lang="en-US" dirty="0" err="1"/>
              <a:t>jól</a:t>
            </a:r>
            <a:r>
              <a:rPr lang="en-US" dirty="0"/>
              <a:t> </a:t>
            </a:r>
            <a:r>
              <a:rPr lang="en-US" dirty="0" err="1"/>
              <a:t>nézne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233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016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lphaUcParenBoth"/>
            </a:pPr>
            <a:r>
              <a:rPr lang="en-US" dirty="0" err="1"/>
              <a:t>pont</a:t>
            </a:r>
            <a:r>
              <a:rPr lang="en-US" dirty="0"/>
              <a:t>: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pont</a:t>
            </a:r>
            <a:r>
              <a:rPr lang="en-US" dirty="0"/>
              <a:t>, </a:t>
            </a:r>
            <a:r>
              <a:rPr lang="en-US" dirty="0" err="1"/>
              <a:t>amit</a:t>
            </a:r>
            <a:r>
              <a:rPr lang="en-US" dirty="0"/>
              <a:t> a </a:t>
            </a:r>
            <a:r>
              <a:rPr lang="en-US" dirty="0" err="1"/>
              <a:t>texCoord</a:t>
            </a:r>
            <a:r>
              <a:rPr lang="en-US" dirty="0"/>
              <a:t> </a:t>
            </a:r>
            <a:r>
              <a:rPr lang="en-US" dirty="0" err="1"/>
              <a:t>jelöl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nekünk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innen</a:t>
            </a:r>
            <a:r>
              <a:rPr lang="en-US" dirty="0"/>
              <a:t> </a:t>
            </a:r>
            <a:r>
              <a:rPr lang="en-US" dirty="0" err="1"/>
              <a:t>mintavételeznénk</a:t>
            </a:r>
            <a:r>
              <a:rPr lang="en-US" dirty="0"/>
              <a:t> </a:t>
            </a:r>
            <a:r>
              <a:rPr lang="en-US" dirty="0" err="1"/>
              <a:t>normális</a:t>
            </a:r>
            <a:r>
              <a:rPr lang="en-US" dirty="0"/>
              <a:t> </a:t>
            </a:r>
            <a:r>
              <a:rPr lang="en-US" dirty="0" err="1"/>
              <a:t>esetben</a:t>
            </a:r>
            <a:r>
              <a:rPr lang="en-US" dirty="0"/>
              <a:t> a </a:t>
            </a:r>
            <a:r>
              <a:rPr lang="en-US" dirty="0" err="1"/>
              <a:t>texel</a:t>
            </a:r>
            <a:r>
              <a:rPr lang="en-US" dirty="0"/>
              <a:t>-t.</a:t>
            </a:r>
          </a:p>
          <a:p>
            <a:pPr marL="228600" indent="-228600">
              <a:buFontTx/>
              <a:buAutoNum type="alphaUcParenBoth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Sárga</a:t>
            </a:r>
            <a:r>
              <a:rPr lang="en-US" dirty="0"/>
              <a:t> </a:t>
            </a:r>
            <a:r>
              <a:rPr lang="en-US" dirty="0" err="1"/>
              <a:t>vonal</a:t>
            </a:r>
            <a:r>
              <a:rPr lang="en-US" dirty="0"/>
              <a:t>: a </a:t>
            </a:r>
            <a:r>
              <a:rPr lang="en-US" dirty="0" err="1"/>
              <a:t>viewDir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a </a:t>
            </a:r>
            <a:r>
              <a:rPr lang="en-US" dirty="0" err="1"/>
              <a:t>szem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mutató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legbutább</a:t>
            </a:r>
            <a:r>
              <a:rPr lang="en-US" dirty="0"/>
              <a:t> parallax </a:t>
            </a:r>
            <a:r>
              <a:rPr lang="en-US" dirty="0" err="1"/>
              <a:t>szerint</a:t>
            </a:r>
            <a:r>
              <a:rPr lang="en-US" dirty="0"/>
              <a:t>, </a:t>
            </a:r>
            <a:r>
              <a:rPr lang="en-US" dirty="0" err="1"/>
              <a:t>approximáljuk</a:t>
            </a:r>
            <a:r>
              <a:rPr lang="en-US" dirty="0"/>
              <a:t> meg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pontot</a:t>
            </a:r>
            <a:r>
              <a:rPr lang="en-US" dirty="0"/>
              <a:t> a </a:t>
            </a:r>
            <a:r>
              <a:rPr lang="en-US" dirty="0" err="1"/>
              <a:t>magasság</a:t>
            </a:r>
            <a:r>
              <a:rPr lang="en-US" dirty="0"/>
              <a:t> </a:t>
            </a:r>
            <a:r>
              <a:rPr lang="en-US" dirty="0" err="1"/>
              <a:t>által</a:t>
            </a:r>
            <a:r>
              <a:rPr lang="en-US" dirty="0"/>
              <a:t>. </a:t>
            </a:r>
            <a:r>
              <a:rPr lang="en-US" dirty="0" err="1"/>
              <a:t>Kérjük</a:t>
            </a:r>
            <a:r>
              <a:rPr lang="en-US" dirty="0"/>
              <a:t> le a </a:t>
            </a:r>
            <a:r>
              <a:rPr lang="en-US" dirty="0" err="1"/>
              <a:t>magasságot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(A) </a:t>
            </a:r>
            <a:r>
              <a:rPr lang="en-US" dirty="0" err="1"/>
              <a:t>pontban</a:t>
            </a:r>
            <a:r>
              <a:rPr lang="en-US" dirty="0"/>
              <a:t>, </a:t>
            </a:r>
            <a:r>
              <a:rPr lang="en-US" dirty="0" err="1"/>
              <a:t>ehhez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úgynevezett</a:t>
            </a:r>
            <a:r>
              <a:rPr lang="en-US" dirty="0"/>
              <a:t> displacement map, </a:t>
            </a:r>
            <a:r>
              <a:rPr lang="en-US" dirty="0" err="1"/>
              <a:t>amelyben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színcsatorna</a:t>
            </a:r>
            <a:r>
              <a:rPr lang="en-US" dirty="0"/>
              <a:t> van, a </a:t>
            </a:r>
            <a:r>
              <a:rPr lang="en-US" dirty="0" err="1"/>
              <a:t>magasság</a:t>
            </a:r>
            <a:r>
              <a:rPr lang="en-US" dirty="0"/>
              <a:t>,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egyszerű</a:t>
            </a:r>
            <a:r>
              <a:rPr lang="en-US" dirty="0"/>
              <a:t> float </a:t>
            </a:r>
            <a:r>
              <a:rPr lang="en-US" dirty="0" err="1"/>
              <a:t>érték</a:t>
            </a:r>
            <a:r>
              <a:rPr lang="en-US" dirty="0"/>
              <a:t>. </a:t>
            </a:r>
            <a:r>
              <a:rPr lang="en-US" dirty="0" err="1"/>
              <a:t>Ez</a:t>
            </a:r>
            <a:r>
              <a:rPr lang="en-US" dirty="0"/>
              <a:t> a H(A) </a:t>
            </a:r>
            <a:r>
              <a:rPr lang="en-US" dirty="0" err="1"/>
              <a:t>magassággal</a:t>
            </a:r>
            <a:r>
              <a:rPr lang="en-US" dirty="0"/>
              <a:t> </a:t>
            </a:r>
            <a:r>
              <a:rPr lang="en-US" dirty="0" err="1"/>
              <a:t>skálázzuk</a:t>
            </a:r>
            <a:r>
              <a:rPr lang="en-US" dirty="0"/>
              <a:t> le a </a:t>
            </a:r>
            <a:r>
              <a:rPr lang="en-US" dirty="0" err="1"/>
              <a:t>viewDir</a:t>
            </a:r>
            <a:r>
              <a:rPr lang="en-US" dirty="0"/>
              <a:t> </a:t>
            </a:r>
            <a:r>
              <a:rPr lang="en-US" dirty="0" err="1"/>
              <a:t>vektort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eltolt</a:t>
            </a:r>
            <a:r>
              <a:rPr lang="en-US" dirty="0"/>
              <a:t> </a:t>
            </a:r>
            <a:r>
              <a:rPr lang="en-US" dirty="0" err="1"/>
              <a:t>pontot</a:t>
            </a:r>
            <a:r>
              <a:rPr lang="en-US" dirty="0"/>
              <a:t> </a:t>
            </a:r>
            <a:r>
              <a:rPr lang="en-US" dirty="0" err="1"/>
              <a:t>használjuk</a:t>
            </a:r>
            <a:r>
              <a:rPr lang="en-US" dirty="0"/>
              <a:t> </a:t>
            </a:r>
            <a:r>
              <a:rPr lang="en-US" dirty="0" err="1"/>
              <a:t>fel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becslésnek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ott</a:t>
            </a:r>
            <a:r>
              <a:rPr lang="en-US" dirty="0"/>
              <a:t> van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igazi</a:t>
            </a:r>
            <a:r>
              <a:rPr lang="en-US" dirty="0"/>
              <a:t> </a:t>
            </a:r>
            <a:r>
              <a:rPr lang="en-US" dirty="0" err="1"/>
              <a:t>felület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9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Ezen</a:t>
            </a:r>
            <a:r>
              <a:rPr lang="en-US" dirty="0"/>
              <a:t> a ponton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ennek</a:t>
            </a:r>
            <a:r>
              <a:rPr lang="en-US" dirty="0"/>
              <a:t> </a:t>
            </a:r>
            <a:r>
              <a:rPr lang="en-US" dirty="0" err="1"/>
              <a:t>mennie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, </a:t>
            </a:r>
            <a:r>
              <a:rPr lang="en-US" dirty="0" err="1"/>
              <a:t>annyiszor</a:t>
            </a:r>
            <a:r>
              <a:rPr lang="en-US" dirty="0"/>
              <a:t> </a:t>
            </a:r>
            <a:r>
              <a:rPr lang="en-US" dirty="0" err="1"/>
              <a:t>cseréltük</a:t>
            </a:r>
            <a:r>
              <a:rPr lang="en-US" dirty="0"/>
              <a:t> le a </a:t>
            </a:r>
            <a:r>
              <a:rPr lang="en-US" dirty="0" err="1"/>
              <a:t>modelleket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textúrákat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741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858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Fontos</a:t>
            </a:r>
            <a:r>
              <a:rPr lang="en-US" b="1" dirty="0"/>
              <a:t>: </a:t>
            </a:r>
            <a:r>
              <a:rPr lang="en-US" b="0" dirty="0" err="1"/>
              <a:t>itt</a:t>
            </a:r>
            <a:r>
              <a:rPr lang="en-US" b="0" dirty="0"/>
              <a:t> </a:t>
            </a:r>
            <a:r>
              <a:rPr lang="en-US" b="0" dirty="0" err="1"/>
              <a:t>igazából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inputok</a:t>
            </a:r>
            <a:r>
              <a:rPr lang="en-US" b="0" dirty="0"/>
              <a:t> </a:t>
            </a:r>
            <a:r>
              <a:rPr lang="en-US" b="0" dirty="0" err="1"/>
              <a:t>ugyan</a:t>
            </a:r>
            <a:r>
              <a:rPr lang="en-US" b="0" dirty="0"/>
              <a:t> </a:t>
            </a:r>
            <a:r>
              <a:rPr lang="en-US" b="0" dirty="0" err="1"/>
              <a:t>azok</a:t>
            </a:r>
            <a:r>
              <a:rPr lang="en-US" b="0" dirty="0"/>
              <a:t>, mint a </a:t>
            </a:r>
            <a:r>
              <a:rPr lang="en-US" b="0" dirty="0" err="1"/>
              <a:t>NormalMapVS.hlsl</a:t>
            </a:r>
            <a:r>
              <a:rPr lang="en-US" b="0" dirty="0"/>
              <a:t> </a:t>
            </a:r>
            <a:r>
              <a:rPr lang="en-US" b="0" dirty="0" err="1"/>
              <a:t>fájlnál</a:t>
            </a:r>
            <a:r>
              <a:rPr lang="en-US" b="0" dirty="0"/>
              <a:t>, </a:t>
            </a:r>
            <a:r>
              <a:rPr lang="en-US" b="0" dirty="0" err="1"/>
              <a:t>kivéve</a:t>
            </a:r>
            <a:r>
              <a:rPr lang="en-US" b="0" dirty="0"/>
              <a:t>, </a:t>
            </a:r>
            <a:r>
              <a:rPr lang="en-US" b="0" dirty="0" err="1"/>
              <a:t>hogy</a:t>
            </a:r>
            <a:r>
              <a:rPr lang="en-US" b="0" dirty="0"/>
              <a:t> </a:t>
            </a:r>
            <a:r>
              <a:rPr lang="en-US" b="0" dirty="0" err="1"/>
              <a:t>definiálva</a:t>
            </a:r>
            <a:r>
              <a:rPr lang="en-US" b="0" dirty="0"/>
              <a:t> </a:t>
            </a:r>
            <a:r>
              <a:rPr lang="en-US" b="0" dirty="0" err="1"/>
              <a:t>lett</a:t>
            </a:r>
            <a:r>
              <a:rPr lang="en-US" b="0" dirty="0"/>
              <a:t> </a:t>
            </a:r>
            <a:r>
              <a:rPr lang="en-US" b="0" dirty="0" err="1"/>
              <a:t>egy</a:t>
            </a:r>
            <a:r>
              <a:rPr lang="en-US" b="0" dirty="0"/>
              <a:t> HEIGHT_SCALE </a:t>
            </a:r>
            <a:r>
              <a:rPr lang="en-US" b="0" dirty="0" err="1"/>
              <a:t>konstans</a:t>
            </a:r>
            <a:r>
              <a:rPr lang="en-US" b="0" dirty="0"/>
              <a:t>, </a:t>
            </a:r>
            <a:r>
              <a:rPr lang="en-US" b="0" dirty="0" err="1"/>
              <a:t>ezzel</a:t>
            </a:r>
            <a:r>
              <a:rPr lang="en-US" b="0" dirty="0"/>
              <a:t> </a:t>
            </a:r>
            <a:r>
              <a:rPr lang="en-US" b="0" dirty="0" err="1"/>
              <a:t>tudod</a:t>
            </a:r>
            <a:r>
              <a:rPr lang="en-US" b="0" dirty="0"/>
              <a:t> </a:t>
            </a:r>
            <a:r>
              <a:rPr lang="en-US" b="0" dirty="0" err="1"/>
              <a:t>állítani</a:t>
            </a:r>
            <a:r>
              <a:rPr lang="en-US" b="0" dirty="0"/>
              <a:t> </a:t>
            </a:r>
            <a:r>
              <a:rPr lang="en-US" b="0" dirty="0" err="1"/>
              <a:t>majd</a:t>
            </a:r>
            <a:r>
              <a:rPr lang="en-US" b="0" dirty="0"/>
              <a:t> a parallax </a:t>
            </a:r>
            <a:r>
              <a:rPr lang="en-US" b="0" dirty="0" err="1"/>
              <a:t>erősségét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995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Dolgozz</a:t>
            </a:r>
            <a:r>
              <a:rPr lang="en-US" b="1" dirty="0"/>
              <a:t> </a:t>
            </a:r>
            <a:r>
              <a:rPr lang="en-US" b="1" dirty="0" err="1"/>
              <a:t>függvényekkel</a:t>
            </a:r>
            <a:r>
              <a:rPr lang="en-US" b="0" dirty="0"/>
              <a:t>, </a:t>
            </a:r>
            <a:r>
              <a:rPr lang="en-US" b="0" dirty="0" err="1"/>
              <a:t>hogy</a:t>
            </a:r>
            <a:r>
              <a:rPr lang="en-US" b="0" dirty="0"/>
              <a:t> ne </a:t>
            </a:r>
            <a:r>
              <a:rPr lang="en-US" b="0" dirty="0" err="1"/>
              <a:t>kelljen</a:t>
            </a:r>
            <a:r>
              <a:rPr lang="en-US" b="0" dirty="0"/>
              <a:t> 3-4 </a:t>
            </a:r>
            <a:r>
              <a:rPr lang="en-US" b="0" dirty="0" err="1"/>
              <a:t>fajta</a:t>
            </a:r>
            <a:r>
              <a:rPr lang="en-US" b="0" dirty="0"/>
              <a:t> </a:t>
            </a:r>
            <a:r>
              <a:rPr lang="en-US" b="0" dirty="0" err="1"/>
              <a:t>shadert</a:t>
            </a:r>
            <a:r>
              <a:rPr lang="en-US" b="0" dirty="0"/>
              <a:t> </a:t>
            </a:r>
            <a:r>
              <a:rPr lang="en-US" b="0" dirty="0" err="1"/>
              <a:t>létrehozni</a:t>
            </a:r>
            <a:r>
              <a:rPr lang="en-US" b="0" dirty="0"/>
              <a:t> a </a:t>
            </a:r>
            <a:r>
              <a:rPr lang="en-US" b="0" dirty="0" err="1"/>
              <a:t>különböző</a:t>
            </a:r>
            <a:r>
              <a:rPr lang="en-US" b="0" dirty="0"/>
              <a:t> </a:t>
            </a:r>
            <a:r>
              <a:rPr lang="en-US" b="0" dirty="0" err="1"/>
              <a:t>fajta</a:t>
            </a:r>
            <a:r>
              <a:rPr lang="en-US" b="0" dirty="0"/>
              <a:t> parallax </a:t>
            </a:r>
            <a:r>
              <a:rPr lang="en-US" b="0" dirty="0" err="1"/>
              <a:t>megoldásoknak</a:t>
            </a:r>
            <a:r>
              <a:rPr lang="en-US" b="0" dirty="0"/>
              <a:t>. A </a:t>
            </a:r>
            <a:r>
              <a:rPr lang="en-US" b="0" dirty="0" err="1"/>
              <a:t>DepthAt</a:t>
            </a:r>
            <a:r>
              <a:rPr lang="en-US" b="0" dirty="0"/>
              <a:t> </a:t>
            </a:r>
            <a:r>
              <a:rPr lang="en-US" b="0" dirty="0" err="1"/>
              <a:t>függvény</a:t>
            </a:r>
            <a:r>
              <a:rPr lang="en-US" b="0" dirty="0"/>
              <a:t> is </a:t>
            </a:r>
            <a:r>
              <a:rPr lang="en-US" b="0" dirty="0" err="1"/>
              <a:t>kelleni</a:t>
            </a:r>
            <a:r>
              <a:rPr lang="en-US" b="0" dirty="0"/>
              <a:t> fog, </a:t>
            </a:r>
            <a:r>
              <a:rPr lang="en-US" b="0" dirty="0" err="1"/>
              <a:t>hiszen</a:t>
            </a:r>
            <a:r>
              <a:rPr lang="en-US" b="0" dirty="0"/>
              <a:t> </a:t>
            </a:r>
            <a:r>
              <a:rPr lang="en-US" b="0" dirty="0" err="1"/>
              <a:t>lesz</a:t>
            </a:r>
            <a:r>
              <a:rPr lang="en-US" b="0" dirty="0"/>
              <a:t> </a:t>
            </a:r>
            <a:r>
              <a:rPr lang="en-US" b="0" dirty="0" err="1"/>
              <a:t>olyan</a:t>
            </a:r>
            <a:r>
              <a:rPr lang="en-US" b="0" dirty="0"/>
              <a:t> </a:t>
            </a:r>
            <a:r>
              <a:rPr lang="en-US" b="0" dirty="0" err="1"/>
              <a:t>textúra</a:t>
            </a:r>
            <a:r>
              <a:rPr lang="en-US" b="0" dirty="0"/>
              <a:t>, </a:t>
            </a:r>
            <a:r>
              <a:rPr lang="en-US" b="0" dirty="0" err="1"/>
              <a:t>ahol</a:t>
            </a:r>
            <a:r>
              <a:rPr lang="en-US" b="0" dirty="0"/>
              <a:t> a W </a:t>
            </a:r>
            <a:r>
              <a:rPr lang="en-US" b="0" dirty="0" err="1"/>
              <a:t>komponensből</a:t>
            </a:r>
            <a:r>
              <a:rPr lang="en-US" b="0" dirty="0"/>
              <a:t> </a:t>
            </a:r>
            <a:r>
              <a:rPr lang="en-US" b="0" dirty="0" err="1"/>
              <a:t>olvasol</a:t>
            </a:r>
            <a:r>
              <a:rPr lang="en-US" b="0" dirty="0"/>
              <a:t>, </a:t>
            </a:r>
            <a:r>
              <a:rPr lang="en-US" b="0" dirty="0" err="1"/>
              <a:t>illetve</a:t>
            </a:r>
            <a:r>
              <a:rPr lang="en-US" b="0" dirty="0"/>
              <a:t> </a:t>
            </a:r>
            <a:r>
              <a:rPr lang="en-US" b="0" dirty="0" err="1"/>
              <a:t>olyan</a:t>
            </a:r>
            <a:r>
              <a:rPr lang="en-US" b="0" dirty="0"/>
              <a:t> is </a:t>
            </a:r>
            <a:r>
              <a:rPr lang="en-US" b="0" dirty="0" err="1"/>
              <a:t>ahol</a:t>
            </a:r>
            <a:r>
              <a:rPr lang="en-US" b="0" dirty="0"/>
              <a:t> </a:t>
            </a:r>
            <a:r>
              <a:rPr lang="en-US" b="0" dirty="0" err="1"/>
              <a:t>magasság</a:t>
            </a:r>
            <a:r>
              <a:rPr lang="en-US" b="0" dirty="0"/>
              <a:t> </a:t>
            </a:r>
            <a:r>
              <a:rPr lang="en-US" b="0" dirty="0" err="1"/>
              <a:t>helyett</a:t>
            </a:r>
            <a:r>
              <a:rPr lang="en-US" b="0" dirty="0"/>
              <a:t> </a:t>
            </a:r>
            <a:r>
              <a:rPr lang="en-US" b="0" dirty="0" err="1"/>
              <a:t>mélységet</a:t>
            </a:r>
            <a:r>
              <a:rPr lang="en-US" b="0" dirty="0"/>
              <a:t> </a:t>
            </a:r>
            <a:r>
              <a:rPr lang="en-US" b="0" dirty="0" err="1"/>
              <a:t>szeretnénk</a:t>
            </a:r>
            <a:r>
              <a:rPr lang="en-US" b="0" dirty="0"/>
              <a:t> </a:t>
            </a:r>
            <a:r>
              <a:rPr lang="en-US" b="0" dirty="0" err="1"/>
              <a:t>olvasni</a:t>
            </a:r>
            <a:r>
              <a:rPr lang="en-US" b="0" dirty="0"/>
              <a:t>, </a:t>
            </a:r>
            <a:r>
              <a:rPr lang="en-US" b="0" dirty="0" err="1"/>
              <a:t>ekkor</a:t>
            </a:r>
            <a:r>
              <a:rPr lang="en-US" b="0" dirty="0"/>
              <a:t> </a:t>
            </a:r>
            <a:r>
              <a:rPr lang="en-US" b="0" dirty="0" err="1"/>
              <a:t>elegendő</a:t>
            </a:r>
            <a:r>
              <a:rPr lang="en-US" b="0" dirty="0"/>
              <a:t> </a:t>
            </a:r>
            <a:r>
              <a:rPr lang="en-US" b="0" dirty="0" err="1"/>
              <a:t>lesz</a:t>
            </a:r>
            <a:r>
              <a:rPr lang="en-US" b="0" dirty="0"/>
              <a:t> </a:t>
            </a:r>
            <a:r>
              <a:rPr lang="en-US" b="0" dirty="0" err="1"/>
              <a:t>majd</a:t>
            </a:r>
            <a:r>
              <a:rPr lang="en-US" b="0" dirty="0"/>
              <a:t> </a:t>
            </a:r>
            <a:r>
              <a:rPr lang="en-US" b="0" dirty="0" err="1"/>
              <a:t>egy</a:t>
            </a:r>
            <a:r>
              <a:rPr lang="en-US" b="0" dirty="0"/>
              <a:t> </a:t>
            </a:r>
            <a:r>
              <a:rPr lang="en-US" b="0" dirty="0" err="1"/>
              <a:t>helyen</a:t>
            </a:r>
            <a:r>
              <a:rPr lang="en-US" b="0" dirty="0"/>
              <a:t> </a:t>
            </a:r>
            <a:r>
              <a:rPr lang="en-US" b="0" dirty="0" err="1"/>
              <a:t>negálni</a:t>
            </a:r>
            <a:r>
              <a:rPr lang="en-US" b="0" dirty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75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Maga a </a:t>
            </a:r>
            <a:r>
              <a:rPr lang="en-US" b="0" dirty="0" err="1"/>
              <a:t>pixelshader</a:t>
            </a:r>
            <a:r>
              <a:rPr lang="en-US" b="0" dirty="0"/>
              <a:t> </a:t>
            </a:r>
            <a:r>
              <a:rPr lang="en-US" b="0" dirty="0" err="1"/>
              <a:t>maradéka</a:t>
            </a:r>
            <a:r>
              <a:rPr lang="en-US" b="0" dirty="0"/>
              <a:t> </a:t>
            </a:r>
            <a:r>
              <a:rPr lang="en-US" b="0" dirty="0" err="1"/>
              <a:t>elég</a:t>
            </a:r>
            <a:r>
              <a:rPr lang="en-US" b="0" dirty="0"/>
              <a:t> </a:t>
            </a:r>
            <a:r>
              <a:rPr lang="en-US" b="0" dirty="0" err="1"/>
              <a:t>egyszer</a:t>
            </a:r>
            <a:r>
              <a:rPr lang="hu-HU" b="0" dirty="0"/>
              <a:t>ű</a:t>
            </a:r>
            <a:r>
              <a:rPr lang="en-US" b="0" dirty="0"/>
              <a:t>n, </a:t>
            </a:r>
            <a:r>
              <a:rPr lang="en-US" b="0" dirty="0" err="1"/>
              <a:t>ugyan</a:t>
            </a:r>
            <a:r>
              <a:rPr lang="en-US" b="0" dirty="0"/>
              <a:t> </a:t>
            </a:r>
            <a:r>
              <a:rPr lang="en-US" b="0" dirty="0" err="1"/>
              <a:t>azok</a:t>
            </a:r>
            <a:r>
              <a:rPr lang="en-US" b="0" dirty="0"/>
              <a:t> a </a:t>
            </a:r>
            <a:r>
              <a:rPr lang="en-US" b="0" dirty="0" err="1"/>
              <a:t>vektorok</a:t>
            </a:r>
            <a:r>
              <a:rPr lang="en-US" b="0" dirty="0"/>
              <a:t>, </a:t>
            </a:r>
            <a:r>
              <a:rPr lang="en-US" b="0" dirty="0" err="1"/>
              <a:t>kivéve</a:t>
            </a:r>
            <a:r>
              <a:rPr lang="en-US" b="0" dirty="0"/>
              <a:t>, </a:t>
            </a:r>
            <a:r>
              <a:rPr lang="en-US" b="0" dirty="0" err="1"/>
              <a:t>hogy</a:t>
            </a:r>
            <a:r>
              <a:rPr lang="en-US" b="0" dirty="0"/>
              <a:t> </a:t>
            </a:r>
            <a:r>
              <a:rPr lang="en-US" b="0" dirty="0" err="1"/>
              <a:t>amikor</a:t>
            </a:r>
            <a:r>
              <a:rPr lang="en-US" b="0" dirty="0"/>
              <a:t> </a:t>
            </a:r>
            <a:r>
              <a:rPr lang="en-US" b="0" dirty="0" err="1"/>
              <a:t>mintavételezünk</a:t>
            </a:r>
            <a:r>
              <a:rPr lang="en-US" b="0" dirty="0"/>
              <a:t>, a parallax </a:t>
            </a:r>
            <a:r>
              <a:rPr lang="en-US" b="0" dirty="0" err="1"/>
              <a:t>által</a:t>
            </a:r>
            <a:r>
              <a:rPr lang="en-US" b="0" dirty="0"/>
              <a:t> </a:t>
            </a:r>
            <a:r>
              <a:rPr lang="en-US" b="0" dirty="0" err="1"/>
              <a:t>eltolt</a:t>
            </a:r>
            <a:r>
              <a:rPr lang="en-US" b="0" dirty="0"/>
              <a:t> </a:t>
            </a:r>
            <a:r>
              <a:rPr lang="en-US" b="0" dirty="0" err="1"/>
              <a:t>textúra</a:t>
            </a:r>
            <a:r>
              <a:rPr lang="en-US" b="0" dirty="0"/>
              <a:t> </a:t>
            </a:r>
            <a:r>
              <a:rPr lang="en-US" b="0" dirty="0" err="1"/>
              <a:t>koordinátát</a:t>
            </a:r>
            <a:r>
              <a:rPr lang="en-US" b="0" dirty="0"/>
              <a:t> </a:t>
            </a:r>
            <a:r>
              <a:rPr lang="en-US" b="0" dirty="0" err="1"/>
              <a:t>fogjuk</a:t>
            </a:r>
            <a:r>
              <a:rPr lang="en-US" b="0" dirty="0"/>
              <a:t> </a:t>
            </a:r>
            <a:r>
              <a:rPr lang="en-US" b="0" dirty="0" err="1"/>
              <a:t>felhasználni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5104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Tényleg</a:t>
            </a:r>
            <a:r>
              <a:rPr lang="en-US" dirty="0"/>
              <a:t> </a:t>
            </a:r>
            <a:r>
              <a:rPr lang="en-US" dirty="0" err="1"/>
              <a:t>látszik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területi</a:t>
            </a:r>
            <a:r>
              <a:rPr lang="en-US" dirty="0"/>
              <a:t> </a:t>
            </a:r>
            <a:r>
              <a:rPr lang="en-US" dirty="0" err="1"/>
              <a:t>effektus</a:t>
            </a:r>
            <a:r>
              <a:rPr lang="en-US" dirty="0"/>
              <a:t>, </a:t>
            </a:r>
            <a:r>
              <a:rPr lang="en-US" dirty="0" err="1"/>
              <a:t>azonban</a:t>
            </a:r>
            <a:r>
              <a:rPr lang="en-US" dirty="0"/>
              <a:t> </a:t>
            </a:r>
            <a:r>
              <a:rPr lang="en-US" dirty="0" err="1"/>
              <a:t>ahogy</a:t>
            </a:r>
            <a:r>
              <a:rPr lang="en-US" dirty="0"/>
              <a:t> </a:t>
            </a:r>
            <a:r>
              <a:rPr lang="en-US" dirty="0" err="1"/>
              <a:t>forog</a:t>
            </a:r>
            <a:r>
              <a:rPr lang="en-US" dirty="0"/>
              <a:t> </a:t>
            </a:r>
            <a:r>
              <a:rPr lang="en-US" dirty="0" err="1"/>
              <a:t>látszanak</a:t>
            </a:r>
            <a:r>
              <a:rPr lang="en-US" dirty="0"/>
              <a:t> a </a:t>
            </a:r>
            <a:r>
              <a:rPr lang="en-US" dirty="0" err="1"/>
              <a:t>hibái</a:t>
            </a:r>
            <a:r>
              <a:rPr lang="en-US" dirty="0"/>
              <a:t> is </a:t>
            </a:r>
            <a:r>
              <a:rPr lang="en-US" dirty="0" err="1"/>
              <a:t>ennek</a:t>
            </a:r>
            <a:r>
              <a:rPr lang="en-US" dirty="0"/>
              <a:t> a </a:t>
            </a:r>
            <a:r>
              <a:rPr lang="en-US" dirty="0" err="1"/>
              <a:t>csodaságnak</a:t>
            </a:r>
            <a:r>
              <a:rPr lang="en-US" dirty="0"/>
              <a:t>, </a:t>
            </a:r>
            <a:r>
              <a:rPr lang="en-US" dirty="0" err="1"/>
              <a:t>elmosódások</a:t>
            </a:r>
            <a:r>
              <a:rPr lang="en-US" dirty="0"/>
              <a:t>,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eltolódik</a:t>
            </a:r>
            <a:r>
              <a:rPr lang="en-US" dirty="0"/>
              <a:t> </a:t>
            </a:r>
            <a:r>
              <a:rPr lang="en-US" dirty="0" err="1"/>
              <a:t>helyenként</a:t>
            </a:r>
            <a:r>
              <a:rPr lang="en-US" dirty="0"/>
              <a:t>, </a:t>
            </a:r>
            <a:r>
              <a:rPr lang="en-US" dirty="0" err="1"/>
              <a:t>artifactok</a:t>
            </a:r>
            <a:r>
              <a:rPr lang="en-US" dirty="0"/>
              <a:t>, </a:t>
            </a:r>
            <a:r>
              <a:rPr lang="en-US" dirty="0" err="1"/>
              <a:t>pixelhibák</a:t>
            </a:r>
            <a:r>
              <a:rPr lang="en-US" dirty="0"/>
              <a:t>, </a:t>
            </a:r>
            <a:r>
              <a:rPr lang="en-US" dirty="0" err="1"/>
              <a:t>éleknél</a:t>
            </a:r>
            <a:r>
              <a:rPr lang="en-US" dirty="0"/>
              <a:t> </a:t>
            </a:r>
            <a:r>
              <a:rPr lang="en-US" dirty="0" err="1"/>
              <a:t>jobban</a:t>
            </a:r>
            <a:r>
              <a:rPr lang="en-US" dirty="0"/>
              <a:t> </a:t>
            </a:r>
            <a:r>
              <a:rPr lang="en-US" dirty="0" err="1"/>
              <a:t>belátni</a:t>
            </a:r>
            <a:r>
              <a:rPr lang="en-US" dirty="0"/>
              <a:t> a </a:t>
            </a:r>
            <a:r>
              <a:rPr lang="en-US" dirty="0" err="1"/>
              <a:t>textúrába</a:t>
            </a:r>
            <a:endParaRPr lang="en-US" dirty="0"/>
          </a:p>
          <a:p>
            <a:pPr marL="0" indent="0">
              <a:buFontTx/>
              <a:buNone/>
            </a:pPr>
            <a:br>
              <a:rPr lang="en-US" dirty="0"/>
            </a:br>
            <a:r>
              <a:rPr lang="en-US" b="1" dirty="0" err="1"/>
              <a:t>Megjegyzés</a:t>
            </a:r>
            <a:r>
              <a:rPr lang="en-US" b="1" dirty="0"/>
              <a:t>: </a:t>
            </a:r>
            <a:r>
              <a:rPr lang="en-US" b="0" dirty="0" err="1"/>
              <a:t>szerintem</a:t>
            </a:r>
            <a:r>
              <a:rPr lang="en-US" b="0" dirty="0"/>
              <a:t> </a:t>
            </a:r>
            <a:r>
              <a:rPr lang="en-US" b="0" dirty="0" err="1"/>
              <a:t>itt</a:t>
            </a:r>
            <a:r>
              <a:rPr lang="en-US" b="0" dirty="0"/>
              <a:t> </a:t>
            </a:r>
            <a:r>
              <a:rPr lang="en-US" b="0" dirty="0" err="1"/>
              <a:t>túl</a:t>
            </a:r>
            <a:r>
              <a:rPr lang="en-US" b="0" dirty="0"/>
              <a:t> </a:t>
            </a:r>
            <a:r>
              <a:rPr lang="en-US" b="0" dirty="0" err="1"/>
              <a:t>gyorsan</a:t>
            </a:r>
            <a:r>
              <a:rPr lang="en-US" b="0" dirty="0"/>
              <a:t> </a:t>
            </a:r>
            <a:r>
              <a:rPr lang="en-US" b="0" dirty="0" err="1"/>
              <a:t>futnak</a:t>
            </a:r>
            <a:r>
              <a:rPr lang="en-US" b="0" dirty="0"/>
              <a:t> </a:t>
            </a:r>
            <a:r>
              <a:rPr lang="en-US" b="0" dirty="0" err="1"/>
              <a:t>össze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élek</a:t>
            </a:r>
            <a:r>
              <a:rPr lang="en-US" b="0" dirty="0"/>
              <a:t>, </a:t>
            </a:r>
            <a:r>
              <a:rPr lang="en-US" b="0" dirty="0" err="1"/>
              <a:t>tehát</a:t>
            </a:r>
            <a:r>
              <a:rPr lang="en-US" b="0" dirty="0"/>
              <a:t> a </a:t>
            </a:r>
            <a:r>
              <a:rPr lang="en-US" b="0" dirty="0" err="1"/>
              <a:t>fenti</a:t>
            </a:r>
            <a:r>
              <a:rPr lang="en-US" b="0" dirty="0"/>
              <a:t> </a:t>
            </a:r>
            <a:r>
              <a:rPr lang="en-US" b="0" dirty="0" err="1"/>
              <a:t>téglasor</a:t>
            </a:r>
            <a:r>
              <a:rPr lang="en-US" b="0" dirty="0"/>
              <a:t> </a:t>
            </a:r>
            <a:r>
              <a:rPr lang="en-US" b="0" dirty="0" err="1"/>
              <a:t>így</a:t>
            </a:r>
            <a:r>
              <a:rPr lang="en-US" b="0" dirty="0"/>
              <a:t> </a:t>
            </a:r>
            <a:r>
              <a:rPr lang="en-US" b="0" dirty="0" err="1"/>
              <a:t>teljesen</a:t>
            </a:r>
            <a:r>
              <a:rPr lang="en-US" b="0" dirty="0"/>
              <a:t> </a:t>
            </a:r>
            <a:r>
              <a:rPr lang="en-US" b="0" dirty="0" err="1"/>
              <a:t>lefele</a:t>
            </a:r>
            <a:r>
              <a:rPr lang="en-US" b="0" dirty="0"/>
              <a:t> </a:t>
            </a:r>
            <a:r>
              <a:rPr lang="en-US" b="0" dirty="0" err="1"/>
              <a:t>konyul</a:t>
            </a:r>
            <a:r>
              <a:rPr lang="en-US" b="0" dirty="0"/>
              <a:t>, </a:t>
            </a:r>
            <a:r>
              <a:rPr lang="en-US" b="0" dirty="0" err="1"/>
              <a:t>míg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alja</a:t>
            </a:r>
            <a:r>
              <a:rPr lang="en-US" b="0" dirty="0"/>
              <a:t> </a:t>
            </a:r>
            <a:r>
              <a:rPr lang="en-US" b="0" dirty="0" err="1"/>
              <a:t>túl</a:t>
            </a:r>
            <a:r>
              <a:rPr lang="en-US" b="0" dirty="0"/>
              <a:t> </a:t>
            </a:r>
            <a:r>
              <a:rPr lang="en-US" b="0" dirty="0" err="1"/>
              <a:t>erősen</a:t>
            </a:r>
            <a:r>
              <a:rPr lang="en-US" b="0" dirty="0"/>
              <a:t> </a:t>
            </a:r>
            <a:r>
              <a:rPr lang="en-US" b="0" dirty="0" err="1"/>
              <a:t>jön</a:t>
            </a:r>
            <a:r>
              <a:rPr lang="en-US" b="0" dirty="0"/>
              <a:t> </a:t>
            </a:r>
            <a:r>
              <a:rPr lang="en-US" b="0" dirty="0" err="1"/>
              <a:t>felfele</a:t>
            </a:r>
            <a:r>
              <a:rPr lang="en-US" b="0" dirty="0"/>
              <a:t>. </a:t>
            </a:r>
            <a:r>
              <a:rPr lang="en-US" b="0" dirty="0" err="1"/>
              <a:t>Itt</a:t>
            </a:r>
            <a:r>
              <a:rPr lang="en-US" b="0" dirty="0"/>
              <a:t> </a:t>
            </a:r>
            <a:r>
              <a:rPr lang="en-US" b="0" dirty="0" err="1"/>
              <a:t>még</a:t>
            </a:r>
            <a:r>
              <a:rPr lang="en-US" b="0" dirty="0"/>
              <a:t> van </a:t>
            </a:r>
            <a:r>
              <a:rPr lang="en-US" b="0" dirty="0" err="1"/>
              <a:t>valami</a:t>
            </a:r>
            <a:r>
              <a:rPr lang="en-US" b="0" dirty="0"/>
              <a:t> </a:t>
            </a:r>
            <a:r>
              <a:rPr lang="en-US" b="0" dirty="0" err="1"/>
              <a:t>vektor</a:t>
            </a:r>
            <a:r>
              <a:rPr lang="en-US" b="0" dirty="0"/>
              <a:t> </a:t>
            </a:r>
            <a:r>
              <a:rPr lang="en-US" b="0" dirty="0" err="1"/>
              <a:t>ami</a:t>
            </a:r>
            <a:r>
              <a:rPr lang="en-US" b="0" dirty="0"/>
              <a:t> </a:t>
            </a:r>
            <a:r>
              <a:rPr lang="en-US" b="0" dirty="0" err="1"/>
              <a:t>nem</a:t>
            </a:r>
            <a:r>
              <a:rPr lang="en-US" b="0" dirty="0"/>
              <a:t> </a:t>
            </a:r>
            <a:r>
              <a:rPr lang="en-US" b="0" dirty="0" err="1"/>
              <a:t>úgy</a:t>
            </a:r>
            <a:r>
              <a:rPr lang="en-US" b="0" dirty="0"/>
              <a:t> </a:t>
            </a:r>
            <a:r>
              <a:rPr lang="en-US" b="0" dirty="0" err="1"/>
              <a:t>áll</a:t>
            </a:r>
            <a:r>
              <a:rPr lang="en-US" b="0" dirty="0"/>
              <a:t>, </a:t>
            </a:r>
            <a:r>
              <a:rPr lang="en-US" b="0" dirty="0" err="1"/>
              <a:t>vagy</a:t>
            </a:r>
            <a:r>
              <a:rPr lang="en-US" b="0" dirty="0"/>
              <a:t> a </a:t>
            </a:r>
            <a:r>
              <a:rPr lang="en-US" b="0" dirty="0" err="1"/>
              <a:t>textúra</a:t>
            </a:r>
            <a:r>
              <a:rPr lang="en-US" b="0" dirty="0"/>
              <a:t> </a:t>
            </a:r>
            <a:r>
              <a:rPr lang="en-US" b="0" dirty="0" err="1"/>
              <a:t>koordinátát</a:t>
            </a:r>
            <a:r>
              <a:rPr lang="en-US" b="0" dirty="0"/>
              <a:t> </a:t>
            </a:r>
            <a:r>
              <a:rPr lang="en-US" b="0" dirty="0" err="1"/>
              <a:t>rosszul</a:t>
            </a:r>
            <a:r>
              <a:rPr lang="en-US" b="0" dirty="0"/>
              <a:t> / </a:t>
            </a:r>
            <a:r>
              <a:rPr lang="en-US" b="0" dirty="0" err="1"/>
              <a:t>rossz</a:t>
            </a:r>
            <a:r>
              <a:rPr lang="en-US" b="0" dirty="0"/>
              <a:t> </a:t>
            </a:r>
            <a:r>
              <a:rPr lang="en-US" b="0" dirty="0" err="1"/>
              <a:t>irányba</a:t>
            </a:r>
            <a:r>
              <a:rPr lang="en-US" b="0" dirty="0"/>
              <a:t> </a:t>
            </a:r>
            <a:r>
              <a:rPr lang="en-US" b="0" dirty="0" err="1"/>
              <a:t>toljuk</a:t>
            </a:r>
            <a:r>
              <a:rPr lang="en-US" b="0" dirty="0"/>
              <a:t> el. </a:t>
            </a:r>
            <a:r>
              <a:rPr lang="en-US" b="0" dirty="0" err="1"/>
              <a:t>Nézzük</a:t>
            </a:r>
            <a:r>
              <a:rPr lang="en-US" b="0" dirty="0"/>
              <a:t> meg a </a:t>
            </a:r>
            <a:r>
              <a:rPr lang="en-US" b="0" dirty="0" err="1"/>
              <a:t>texcoord-ot</a:t>
            </a:r>
            <a:r>
              <a:rPr lang="en-US" b="0" dirty="0"/>
              <a:t>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33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piros</a:t>
            </a:r>
            <a:r>
              <a:rPr lang="en-US" dirty="0"/>
              <a:t> </a:t>
            </a:r>
            <a:r>
              <a:rPr lang="en-US" dirty="0" err="1"/>
              <a:t>színnel</a:t>
            </a:r>
            <a:r>
              <a:rPr lang="en-US" dirty="0"/>
              <a:t> </a:t>
            </a:r>
            <a:r>
              <a:rPr lang="en-US" dirty="0" err="1"/>
              <a:t>kiemelt</a:t>
            </a:r>
            <a:r>
              <a:rPr lang="en-US" dirty="0"/>
              <a:t> </a:t>
            </a:r>
            <a:r>
              <a:rPr lang="en-US" dirty="0" err="1"/>
              <a:t>változtatásokat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eszközölni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újonnan</a:t>
            </a:r>
            <a:r>
              <a:rPr lang="en-US" dirty="0"/>
              <a:t> </a:t>
            </a:r>
            <a:r>
              <a:rPr lang="en-US" dirty="0" err="1"/>
              <a:t>felvett</a:t>
            </a:r>
            <a:r>
              <a:rPr lang="en-US" dirty="0"/>
              <a:t> vertex </a:t>
            </a:r>
            <a:r>
              <a:rPr lang="en-US" dirty="0" err="1"/>
              <a:t>típusunkat</a:t>
            </a:r>
            <a:r>
              <a:rPr lang="en-US" dirty="0"/>
              <a:t> </a:t>
            </a:r>
            <a:r>
              <a:rPr lang="en-US" dirty="0" err="1"/>
              <a:t>rendesen</a:t>
            </a:r>
            <a:r>
              <a:rPr lang="en-US" dirty="0"/>
              <a:t> </a:t>
            </a:r>
            <a:r>
              <a:rPr lang="en-US" dirty="0" err="1"/>
              <a:t>feltöltjük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293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0" dirty="0"/>
              <a:t>Mire </a:t>
            </a:r>
            <a:r>
              <a:rPr lang="en-US" b="0" dirty="0" err="1"/>
              <a:t>megyünk</a:t>
            </a:r>
            <a:r>
              <a:rPr lang="en-US" b="0" dirty="0"/>
              <a:t> </a:t>
            </a:r>
            <a:r>
              <a:rPr lang="en-US" b="0" dirty="0" err="1"/>
              <a:t>ezzel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információval</a:t>
            </a:r>
            <a:r>
              <a:rPr lang="en-US" b="0" dirty="0"/>
              <a:t>? Ha </a:t>
            </a:r>
            <a:r>
              <a:rPr lang="en-US" b="0" dirty="0" err="1"/>
              <a:t>megnézzük</a:t>
            </a:r>
            <a:r>
              <a:rPr lang="en-US" b="0" dirty="0"/>
              <a:t> a </a:t>
            </a:r>
            <a:r>
              <a:rPr lang="en-US" b="0" dirty="0" err="1"/>
              <a:t>binormál</a:t>
            </a:r>
            <a:r>
              <a:rPr lang="en-US" b="0" dirty="0"/>
              <a:t> </a:t>
            </a:r>
            <a:r>
              <a:rPr lang="en-US" b="0" dirty="0" err="1"/>
              <a:t>vagy</a:t>
            </a:r>
            <a:r>
              <a:rPr lang="en-US" b="0" dirty="0"/>
              <a:t> </a:t>
            </a:r>
            <a:r>
              <a:rPr lang="en-US" b="0" dirty="0" err="1"/>
              <a:t>tangens</a:t>
            </a:r>
            <a:r>
              <a:rPr lang="en-US" b="0" dirty="0"/>
              <a:t> </a:t>
            </a:r>
            <a:r>
              <a:rPr lang="en-US" b="0" dirty="0" err="1"/>
              <a:t>vektorunkat</a:t>
            </a:r>
            <a:r>
              <a:rPr lang="en-US" b="0" dirty="0"/>
              <a:t>, </a:t>
            </a:r>
            <a:r>
              <a:rPr lang="en-US" b="0" dirty="0" err="1"/>
              <a:t>annak</a:t>
            </a:r>
            <a:r>
              <a:rPr lang="en-US" b="0" dirty="0"/>
              <a:t> </a:t>
            </a:r>
            <a:r>
              <a:rPr lang="en-US" b="0" dirty="0" err="1"/>
              <a:t>függvényében</a:t>
            </a:r>
            <a:r>
              <a:rPr lang="en-US" b="0" dirty="0"/>
              <a:t>, </a:t>
            </a:r>
            <a:r>
              <a:rPr lang="en-US" b="0" dirty="0" err="1"/>
              <a:t>hogy</a:t>
            </a:r>
            <a:r>
              <a:rPr lang="en-US" b="0" dirty="0"/>
              <a:t> van-e </a:t>
            </a:r>
            <a:r>
              <a:rPr lang="en-US" b="0" dirty="0" err="1"/>
              <a:t>forgatás</a:t>
            </a:r>
            <a:r>
              <a:rPr lang="en-US" b="0" dirty="0"/>
              <a:t> </a:t>
            </a:r>
            <a:r>
              <a:rPr lang="en-US" b="0" dirty="0" err="1"/>
              <a:t>vagy</a:t>
            </a:r>
            <a:r>
              <a:rPr lang="en-US" b="0" dirty="0"/>
              <a:t> </a:t>
            </a:r>
            <a:r>
              <a:rPr lang="en-US" b="0" dirty="0" err="1"/>
              <a:t>sem</a:t>
            </a:r>
            <a:r>
              <a:rPr lang="en-US" b="0" dirty="0"/>
              <a:t>,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megadja</a:t>
            </a:r>
            <a:r>
              <a:rPr lang="en-US" b="0" dirty="0"/>
              <a:t> a </a:t>
            </a:r>
            <a:r>
              <a:rPr lang="en-US" b="0" dirty="0" err="1"/>
              <a:t>felfele</a:t>
            </a:r>
            <a:r>
              <a:rPr lang="en-US" b="0" dirty="0"/>
              <a:t> </a:t>
            </a:r>
            <a:r>
              <a:rPr lang="en-US" b="0" dirty="0" err="1"/>
              <a:t>irányt</a:t>
            </a:r>
            <a:r>
              <a:rPr lang="en-US" b="0" dirty="0"/>
              <a:t> </a:t>
            </a:r>
            <a:r>
              <a:rPr lang="en-US" b="0" dirty="0" err="1"/>
              <a:t>textúra</a:t>
            </a:r>
            <a:r>
              <a:rPr lang="en-US" b="0" dirty="0"/>
              <a:t> </a:t>
            </a:r>
            <a:r>
              <a:rPr lang="en-US" b="0" dirty="0" err="1"/>
              <a:t>térben</a:t>
            </a:r>
            <a:r>
              <a:rPr lang="en-US" b="0" dirty="0"/>
              <a:t>, </a:t>
            </a:r>
            <a:r>
              <a:rPr lang="en-US" b="0" dirty="0" err="1"/>
              <a:t>na</a:t>
            </a:r>
            <a:r>
              <a:rPr lang="en-US" b="0" dirty="0"/>
              <a:t> </a:t>
            </a:r>
            <a:r>
              <a:rPr lang="en-US" b="0" dirty="0" err="1"/>
              <a:t>már</a:t>
            </a:r>
            <a:r>
              <a:rPr lang="en-US" b="0" dirty="0"/>
              <a:t> most </a:t>
            </a:r>
            <a:r>
              <a:rPr lang="en-US" b="0" dirty="0" err="1"/>
              <a:t>abból</a:t>
            </a:r>
            <a:r>
              <a:rPr lang="en-US" b="0" dirty="0"/>
              <a:t> </a:t>
            </a:r>
            <a:r>
              <a:rPr lang="en-US" b="0" dirty="0" err="1"/>
              <a:t>látszani</a:t>
            </a:r>
            <a:r>
              <a:rPr lang="en-US" b="0" dirty="0"/>
              <a:t> fog, </a:t>
            </a:r>
            <a:r>
              <a:rPr lang="en-US" b="0" dirty="0" err="1"/>
              <a:t>hogy</a:t>
            </a:r>
            <a:r>
              <a:rPr lang="en-US" b="0" dirty="0"/>
              <a:t> a </a:t>
            </a:r>
            <a:r>
              <a:rPr lang="en-US" b="0" dirty="0" err="1"/>
              <a:t>textúra</a:t>
            </a:r>
            <a:r>
              <a:rPr lang="en-US" b="0" dirty="0"/>
              <a:t> </a:t>
            </a:r>
            <a:r>
              <a:rPr lang="en-US" b="0" dirty="0" err="1"/>
              <a:t>koordináták</a:t>
            </a:r>
            <a:r>
              <a:rPr lang="en-US" b="0" dirty="0"/>
              <a:t> a </a:t>
            </a:r>
            <a:r>
              <a:rPr lang="en-US" b="0" dirty="0" err="1"/>
              <a:t>rossz</a:t>
            </a:r>
            <a:r>
              <a:rPr lang="en-US" b="0" dirty="0"/>
              <a:t> </a:t>
            </a:r>
            <a:r>
              <a:rPr lang="en-US" b="0" dirty="0" err="1"/>
              <a:t>irányba</a:t>
            </a:r>
            <a:r>
              <a:rPr lang="en-US" b="0" dirty="0"/>
              <a:t> </a:t>
            </a:r>
            <a:r>
              <a:rPr lang="en-US" b="0" dirty="0" err="1"/>
              <a:t>növekednek</a:t>
            </a:r>
            <a:r>
              <a:rPr lang="en-US" b="0" dirty="0"/>
              <a:t>. 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 err="1"/>
              <a:t>Ez</a:t>
            </a:r>
            <a:r>
              <a:rPr lang="en-US" b="0" dirty="0"/>
              <a:t> is </a:t>
            </a:r>
            <a:r>
              <a:rPr lang="en-US" b="0" dirty="0" err="1"/>
              <a:t>egy</a:t>
            </a:r>
            <a:r>
              <a:rPr lang="en-US" b="0" dirty="0"/>
              <a:t> </a:t>
            </a:r>
            <a:r>
              <a:rPr lang="en-US" b="0" dirty="0" err="1"/>
              <a:t>olyan</a:t>
            </a:r>
            <a:r>
              <a:rPr lang="en-US" b="0" dirty="0"/>
              <a:t> </a:t>
            </a:r>
            <a:r>
              <a:rPr lang="en-US" b="0" dirty="0" err="1"/>
              <a:t>dolog</a:t>
            </a:r>
            <a:r>
              <a:rPr lang="en-US" b="0" dirty="0"/>
              <a:t>, </a:t>
            </a:r>
            <a:r>
              <a:rPr lang="en-US" b="0" dirty="0" err="1"/>
              <a:t>amit</a:t>
            </a:r>
            <a:r>
              <a:rPr lang="en-US" b="0" dirty="0"/>
              <a:t> a m</a:t>
            </a:r>
            <a:r>
              <a:rPr lang="hu-HU" b="0" dirty="0"/>
              <a:t>ű</a:t>
            </a:r>
            <a:r>
              <a:rPr lang="en-US" b="0" dirty="0" err="1"/>
              <a:t>vészeinkkel</a:t>
            </a:r>
            <a:r>
              <a:rPr lang="en-US" b="0" dirty="0"/>
              <a:t> </a:t>
            </a:r>
            <a:r>
              <a:rPr lang="en-US" b="0" dirty="0" err="1"/>
              <a:t>kellene</a:t>
            </a:r>
            <a:r>
              <a:rPr lang="en-US" b="0" dirty="0"/>
              <a:t> </a:t>
            </a:r>
            <a:r>
              <a:rPr lang="en-US" b="0" dirty="0" err="1"/>
              <a:t>előre</a:t>
            </a:r>
            <a:r>
              <a:rPr lang="en-US" b="0" dirty="0"/>
              <a:t> </a:t>
            </a:r>
            <a:r>
              <a:rPr lang="en-US" b="0" dirty="0" err="1"/>
              <a:t>egyeztetni</a:t>
            </a:r>
            <a:r>
              <a:rPr lang="en-US" b="0" dirty="0"/>
              <a:t>.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 err="1"/>
              <a:t>Néhány</a:t>
            </a:r>
            <a:r>
              <a:rPr lang="en-US" b="0" dirty="0"/>
              <a:t> </a:t>
            </a:r>
            <a:r>
              <a:rPr lang="en-US" b="0" dirty="0" err="1"/>
              <a:t>megoldás</a:t>
            </a:r>
            <a:r>
              <a:rPr lang="en-US" b="0" dirty="0"/>
              <a:t>: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228600" indent="-228600">
              <a:buFontTx/>
              <a:buAutoNum type="arabicParenR"/>
            </a:pPr>
            <a:r>
              <a:rPr lang="en-US" b="0" dirty="0"/>
              <a:t>Vertex </a:t>
            </a:r>
            <a:r>
              <a:rPr lang="en-US" b="0" dirty="0" err="1"/>
              <a:t>shaderben</a:t>
            </a:r>
            <a:r>
              <a:rPr lang="en-US" b="0" dirty="0"/>
              <a:t> float2(</a:t>
            </a:r>
            <a:r>
              <a:rPr lang="en-US" b="0" dirty="0" err="1"/>
              <a:t>iao.texCoord.x</a:t>
            </a:r>
            <a:r>
              <a:rPr lang="en-US" b="0" dirty="0"/>
              <a:t>, 1.0f – </a:t>
            </a:r>
            <a:r>
              <a:rPr lang="en-US" b="0" dirty="0" err="1"/>
              <a:t>iao.texCoord.y</a:t>
            </a:r>
            <a:r>
              <a:rPr lang="en-US" b="0" dirty="0"/>
              <a:t>) –t </a:t>
            </a:r>
            <a:r>
              <a:rPr lang="en-US" b="0" dirty="0" err="1"/>
              <a:t>adunk</a:t>
            </a:r>
            <a:r>
              <a:rPr lang="en-US" b="0" dirty="0"/>
              <a:t> </a:t>
            </a:r>
            <a:r>
              <a:rPr lang="en-US" b="0" dirty="0" err="1"/>
              <a:t>át</a:t>
            </a:r>
            <a:r>
              <a:rPr lang="en-US" b="0" dirty="0"/>
              <a:t> a pixel </a:t>
            </a:r>
            <a:r>
              <a:rPr lang="en-US" b="0" dirty="0" err="1"/>
              <a:t>shadernek</a:t>
            </a:r>
            <a:endParaRPr lang="en-US" b="0" dirty="0"/>
          </a:p>
          <a:p>
            <a:pPr marL="228600" indent="-228600">
              <a:buFontTx/>
              <a:buAutoNum type="arabicParenR"/>
            </a:pPr>
            <a:r>
              <a:rPr lang="en-US" b="0" dirty="0"/>
              <a:t>Pixel </a:t>
            </a:r>
            <a:r>
              <a:rPr lang="en-US" b="0" dirty="0" err="1"/>
              <a:t>shaderben</a:t>
            </a:r>
            <a:r>
              <a:rPr lang="en-US" b="0" dirty="0"/>
              <a:t> </a:t>
            </a:r>
            <a:r>
              <a:rPr lang="en-US" b="0" dirty="0" err="1"/>
              <a:t>amikor</a:t>
            </a:r>
            <a:r>
              <a:rPr lang="en-US" b="0" dirty="0"/>
              <a:t> </a:t>
            </a:r>
            <a:r>
              <a:rPr lang="en-US" b="0" dirty="0" err="1"/>
              <a:t>kivonjuk</a:t>
            </a:r>
            <a:r>
              <a:rPr lang="en-US" b="0" dirty="0"/>
              <a:t> a </a:t>
            </a:r>
            <a:r>
              <a:rPr lang="en-US" b="0" dirty="0" err="1"/>
              <a:t>tex-dxy</a:t>
            </a:r>
            <a:r>
              <a:rPr lang="en-US" b="0" dirty="0"/>
              <a:t> </a:t>
            </a:r>
            <a:r>
              <a:rPr lang="en-US" b="0" dirty="0" err="1"/>
              <a:t>értéket</a:t>
            </a:r>
            <a:r>
              <a:rPr lang="en-US" b="0" dirty="0"/>
              <a:t>, </a:t>
            </a:r>
            <a:r>
              <a:rPr lang="en-US" b="0" dirty="0" err="1"/>
              <a:t>akkor</a:t>
            </a:r>
            <a:r>
              <a:rPr lang="en-US" b="0" dirty="0"/>
              <a:t> </a:t>
            </a:r>
            <a:r>
              <a:rPr lang="en-US" b="0" dirty="0" err="1"/>
              <a:t>tex</a:t>
            </a:r>
            <a:r>
              <a:rPr lang="en-US" b="0" dirty="0"/>
              <a:t> – float2(</a:t>
            </a:r>
            <a:r>
              <a:rPr lang="en-US" b="0" dirty="0" err="1"/>
              <a:t>dxy.x</a:t>
            </a:r>
            <a:r>
              <a:rPr lang="en-US" b="0" dirty="0"/>
              <a:t>, -</a:t>
            </a:r>
            <a:r>
              <a:rPr lang="en-US" b="0" dirty="0" err="1"/>
              <a:t>dxy.y</a:t>
            </a:r>
            <a:r>
              <a:rPr lang="en-US" b="0" dirty="0"/>
              <a:t>), </a:t>
            </a:r>
            <a:r>
              <a:rPr lang="en-US" b="0" dirty="0" err="1"/>
              <a:t>tehát</a:t>
            </a:r>
            <a:r>
              <a:rPr lang="en-US" b="0" dirty="0"/>
              <a:t> a </a:t>
            </a:r>
            <a:r>
              <a:rPr lang="en-US" b="0" dirty="0" err="1"/>
              <a:t>másik</a:t>
            </a:r>
            <a:r>
              <a:rPr lang="en-US" b="0" dirty="0"/>
              <a:t> </a:t>
            </a:r>
            <a:r>
              <a:rPr lang="en-US" b="0" dirty="0" err="1"/>
              <a:t>irányba</a:t>
            </a:r>
            <a:r>
              <a:rPr lang="en-US" b="0" dirty="0"/>
              <a:t> </a:t>
            </a:r>
            <a:r>
              <a:rPr lang="en-US" b="0" dirty="0" err="1"/>
              <a:t>vonjuk</a:t>
            </a:r>
            <a:r>
              <a:rPr lang="en-US" b="0" dirty="0"/>
              <a:t> </a:t>
            </a:r>
            <a:r>
              <a:rPr lang="en-US" b="0" dirty="0" err="1"/>
              <a:t>ki</a:t>
            </a:r>
            <a:endParaRPr lang="en-US" b="0" dirty="0"/>
          </a:p>
          <a:p>
            <a:pPr marL="228600" indent="-228600">
              <a:buFontTx/>
              <a:buAutoNum type="arabicParenR"/>
            </a:pPr>
            <a:r>
              <a:rPr lang="en-US" b="0" dirty="0"/>
              <a:t>B </a:t>
            </a:r>
            <a:r>
              <a:rPr lang="en-US" b="0" dirty="0" err="1"/>
              <a:t>helyett</a:t>
            </a:r>
            <a:r>
              <a:rPr lang="en-US" b="0" dirty="0"/>
              <a:t> –B </a:t>
            </a:r>
            <a:r>
              <a:rPr lang="en-US" b="0" dirty="0" err="1"/>
              <a:t>vektort</a:t>
            </a:r>
            <a:r>
              <a:rPr lang="en-US" b="0" dirty="0"/>
              <a:t> </a:t>
            </a:r>
            <a:r>
              <a:rPr lang="en-US" b="0" dirty="0" err="1"/>
              <a:t>használjuk</a:t>
            </a:r>
            <a:r>
              <a:rPr lang="en-US" b="0" dirty="0"/>
              <a:t> a TBN </a:t>
            </a:r>
            <a:r>
              <a:rPr lang="en-US" b="0" dirty="0" err="1"/>
              <a:t>mátrixban</a:t>
            </a:r>
            <a:r>
              <a:rPr lang="en-US" b="0" dirty="0"/>
              <a:t> (</a:t>
            </a:r>
            <a:r>
              <a:rPr lang="en-US" b="0" dirty="0" err="1"/>
              <a:t>ezt</a:t>
            </a:r>
            <a:r>
              <a:rPr lang="en-US" b="0" dirty="0"/>
              <a:t> </a:t>
            </a:r>
            <a:r>
              <a:rPr lang="en-US" b="0" dirty="0" err="1"/>
              <a:t>kevésbé</a:t>
            </a:r>
            <a:r>
              <a:rPr lang="en-US" b="0" dirty="0"/>
              <a:t> </a:t>
            </a:r>
            <a:r>
              <a:rPr lang="en-US" b="0" dirty="0" err="1"/>
              <a:t>ajánlom</a:t>
            </a:r>
            <a:r>
              <a:rPr lang="en-US" b="0" dirty="0"/>
              <a:t>, de </a:t>
            </a:r>
            <a:r>
              <a:rPr lang="en-US" b="0" dirty="0" err="1"/>
              <a:t>működik</a:t>
            </a:r>
            <a:r>
              <a:rPr lang="en-US" b="0" dirty="0"/>
              <a:t>)</a:t>
            </a:r>
          </a:p>
          <a:p>
            <a:pPr marL="0" indent="0">
              <a:buFontTx/>
              <a:buNone/>
            </a:pPr>
            <a:r>
              <a:rPr lang="en-US" b="0" dirty="0"/>
              <a:t>4)   </a:t>
            </a:r>
            <a:r>
              <a:rPr lang="en-US" b="0" dirty="0" err="1"/>
              <a:t>Jobb</a:t>
            </a:r>
            <a:r>
              <a:rPr lang="en-US" b="0" dirty="0"/>
              <a:t> </a:t>
            </a:r>
            <a:r>
              <a:rPr lang="en-US" b="0" dirty="0" err="1"/>
              <a:t>geometriát</a:t>
            </a:r>
            <a:r>
              <a:rPr lang="en-US" b="0" dirty="0"/>
              <a:t> </a:t>
            </a:r>
            <a:r>
              <a:rPr lang="en-US" b="0" dirty="0" err="1"/>
              <a:t>töltötök</a:t>
            </a:r>
            <a:r>
              <a:rPr lang="en-US" b="0" dirty="0"/>
              <a:t> be, </a:t>
            </a:r>
            <a:r>
              <a:rPr lang="en-US" b="0" dirty="0" err="1"/>
              <a:t>vagy</a:t>
            </a:r>
            <a:r>
              <a:rPr lang="en-US" b="0" dirty="0"/>
              <a:t> </a:t>
            </a:r>
            <a:r>
              <a:rPr lang="en-US" b="0" dirty="0" err="1"/>
              <a:t>lefixelitek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UV </a:t>
            </a:r>
            <a:r>
              <a:rPr lang="en-US" b="0" dirty="0" err="1"/>
              <a:t>koordinátákat</a:t>
            </a:r>
            <a:r>
              <a:rPr lang="en-US" b="0" dirty="0"/>
              <a:t> </a:t>
            </a:r>
            <a:r>
              <a:rPr lang="en-US" b="0" dirty="0" err="1"/>
              <a:t>egy</a:t>
            </a:r>
            <a:r>
              <a:rPr lang="en-US" b="0" dirty="0"/>
              <a:t> </a:t>
            </a:r>
            <a:r>
              <a:rPr lang="en-US" b="0" dirty="0" err="1"/>
              <a:t>erre</a:t>
            </a:r>
            <a:r>
              <a:rPr lang="en-US" b="0" dirty="0"/>
              <a:t> </a:t>
            </a:r>
            <a:r>
              <a:rPr lang="en-US" b="0" dirty="0" err="1"/>
              <a:t>alkalmas</a:t>
            </a:r>
            <a:r>
              <a:rPr lang="en-US" b="0" dirty="0"/>
              <a:t> </a:t>
            </a:r>
            <a:r>
              <a:rPr lang="en-US" b="0" dirty="0" err="1"/>
              <a:t>programban</a:t>
            </a:r>
            <a:r>
              <a:rPr lang="en-US" b="0" dirty="0"/>
              <a:t> (</a:t>
            </a:r>
            <a:r>
              <a:rPr lang="en-US" b="0" dirty="0" err="1"/>
              <a:t>autodesktől</a:t>
            </a:r>
            <a:r>
              <a:rPr lang="en-US" b="0" dirty="0"/>
              <a:t> </a:t>
            </a:r>
            <a:r>
              <a:rPr lang="en-US" b="0" dirty="0" err="1"/>
              <a:t>egyébként</a:t>
            </a:r>
            <a:r>
              <a:rPr lang="en-US" b="0" dirty="0"/>
              <a:t> </a:t>
            </a:r>
            <a:r>
              <a:rPr lang="en-US" b="0" dirty="0" err="1"/>
              <a:t>kaptok</a:t>
            </a:r>
            <a:r>
              <a:rPr lang="en-US" b="0" dirty="0"/>
              <a:t> </a:t>
            </a:r>
            <a:r>
              <a:rPr lang="en-US" b="0" dirty="0" err="1"/>
              <a:t>ingyen</a:t>
            </a:r>
            <a:r>
              <a:rPr lang="en-US" b="0" dirty="0"/>
              <a:t> 3DS Max </a:t>
            </a:r>
            <a:r>
              <a:rPr lang="en-US" b="0" dirty="0" err="1"/>
              <a:t>és</a:t>
            </a:r>
            <a:r>
              <a:rPr lang="en-US" b="0" dirty="0"/>
              <a:t> Maya-t student </a:t>
            </a:r>
            <a:r>
              <a:rPr lang="en-US" b="0" dirty="0" err="1"/>
              <a:t>licenszel</a:t>
            </a:r>
            <a:r>
              <a:rPr lang="en-US" b="0" dirty="0"/>
              <a:t>, </a:t>
            </a:r>
            <a:r>
              <a:rPr lang="en-US" b="0" dirty="0" err="1"/>
              <a:t>schőnherzes</a:t>
            </a:r>
            <a:r>
              <a:rPr lang="en-US" b="0" dirty="0"/>
              <a:t> email </a:t>
            </a:r>
            <a:r>
              <a:rPr lang="en-US" b="0" dirty="0" err="1"/>
              <a:t>cím</a:t>
            </a:r>
            <a:r>
              <a:rPr lang="en-US" b="0" dirty="0"/>
              <a:t> </a:t>
            </a:r>
            <a:r>
              <a:rPr lang="en-US" b="0" dirty="0" err="1"/>
              <a:t>elég</a:t>
            </a:r>
            <a:r>
              <a:rPr lang="en-US" b="0" dirty="0"/>
              <a:t> </a:t>
            </a:r>
            <a:r>
              <a:rPr lang="en-US" b="0" dirty="0" err="1"/>
              <a:t>hozzá</a:t>
            </a:r>
            <a:r>
              <a:rPr lang="en-US" b="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144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0" dirty="0" err="1"/>
              <a:t>Egy</a:t>
            </a:r>
            <a:r>
              <a:rPr lang="en-US" b="0" dirty="0"/>
              <a:t> </a:t>
            </a:r>
            <a:r>
              <a:rPr lang="en-US" b="0" dirty="0" err="1"/>
              <a:t>tetszőleges</a:t>
            </a:r>
            <a:r>
              <a:rPr lang="en-US" b="0" dirty="0"/>
              <a:t> </a:t>
            </a:r>
            <a:r>
              <a:rPr lang="en-US" b="0" dirty="0" err="1"/>
              <a:t>megoldás</a:t>
            </a:r>
            <a:r>
              <a:rPr lang="en-US" b="0" dirty="0"/>
              <a:t> </a:t>
            </a:r>
            <a:r>
              <a:rPr lang="en-US" b="0" dirty="0" err="1"/>
              <a:t>után</a:t>
            </a:r>
            <a:r>
              <a:rPr lang="en-US" b="0" dirty="0"/>
              <a:t> </a:t>
            </a:r>
            <a:r>
              <a:rPr lang="en-US" b="0" dirty="0" err="1"/>
              <a:t>pedig</a:t>
            </a:r>
            <a:r>
              <a:rPr lang="en-US" b="0" dirty="0"/>
              <a:t> </a:t>
            </a:r>
            <a:r>
              <a:rPr lang="en-US" b="0" dirty="0" err="1"/>
              <a:t>valóban</a:t>
            </a:r>
            <a:r>
              <a:rPr lang="en-US" b="0" dirty="0"/>
              <a:t> </a:t>
            </a:r>
            <a:r>
              <a:rPr lang="en-US" b="0" dirty="0" err="1"/>
              <a:t>rosszul</a:t>
            </a:r>
            <a:r>
              <a:rPr lang="en-US" b="0" dirty="0"/>
              <a:t> </a:t>
            </a:r>
            <a:r>
              <a:rPr lang="en-US" b="0" dirty="0" err="1"/>
              <a:t>álltak</a:t>
            </a:r>
            <a:r>
              <a:rPr lang="en-US" b="0" dirty="0"/>
              <a:t> </a:t>
            </a:r>
            <a:r>
              <a:rPr lang="en-US" b="0" dirty="0" err="1"/>
              <a:t>azok</a:t>
            </a:r>
            <a:r>
              <a:rPr lang="en-US" b="0" dirty="0"/>
              <a:t> a </a:t>
            </a:r>
            <a:r>
              <a:rPr lang="en-US" b="0" dirty="0" err="1"/>
              <a:t>fránya</a:t>
            </a:r>
            <a:r>
              <a:rPr lang="en-US" b="0" dirty="0"/>
              <a:t> </a:t>
            </a:r>
            <a:r>
              <a:rPr lang="en-US" b="0" dirty="0" err="1"/>
              <a:t>téglák</a:t>
            </a:r>
            <a:r>
              <a:rPr lang="en-US" b="0" dirty="0"/>
              <a:t>. </a:t>
            </a:r>
            <a:r>
              <a:rPr lang="en-US" b="0" dirty="0" err="1"/>
              <a:t>Nekem</a:t>
            </a:r>
            <a:r>
              <a:rPr lang="en-US" b="0" dirty="0"/>
              <a:t> most </a:t>
            </a:r>
            <a:r>
              <a:rPr lang="en-US" b="0" dirty="0" err="1"/>
              <a:t>ez</a:t>
            </a:r>
            <a:r>
              <a:rPr lang="en-US" b="0" dirty="0"/>
              <a:t> HEIGHT_SCALE = 0.2-vel van, </a:t>
            </a:r>
            <a:r>
              <a:rPr lang="en-US" b="0" dirty="0" err="1"/>
              <a:t>ami</a:t>
            </a:r>
            <a:r>
              <a:rPr lang="en-US" b="0" dirty="0"/>
              <a:t> </a:t>
            </a:r>
            <a:r>
              <a:rPr lang="en-US" b="0" dirty="0" err="1"/>
              <a:t>már</a:t>
            </a:r>
            <a:r>
              <a:rPr lang="en-US" b="0" dirty="0"/>
              <a:t> </a:t>
            </a:r>
            <a:r>
              <a:rPr lang="en-US" b="0" dirty="0" err="1"/>
              <a:t>egy</a:t>
            </a:r>
            <a:r>
              <a:rPr lang="en-US" b="0" dirty="0"/>
              <a:t> </a:t>
            </a:r>
            <a:r>
              <a:rPr lang="en-US" b="0" dirty="0" err="1"/>
              <a:t>picit</a:t>
            </a:r>
            <a:r>
              <a:rPr lang="en-US" b="0" dirty="0"/>
              <a:t> </a:t>
            </a:r>
            <a:r>
              <a:rPr lang="en-US" b="0" dirty="0" err="1"/>
              <a:t>húzza</a:t>
            </a:r>
            <a:r>
              <a:rPr lang="en-US" b="0" dirty="0"/>
              <a:t> a </a:t>
            </a:r>
            <a:r>
              <a:rPr lang="en-US" b="0" dirty="0" err="1"/>
              <a:t>határokat</a:t>
            </a:r>
            <a:r>
              <a:rPr lang="en-US" b="0" dirty="0"/>
              <a:t>, de </a:t>
            </a:r>
            <a:r>
              <a:rPr lang="en-US" b="0" dirty="0" err="1"/>
              <a:t>ezzel</a:t>
            </a:r>
            <a:r>
              <a:rPr lang="en-US" b="0" dirty="0"/>
              <a:t> </a:t>
            </a:r>
            <a:r>
              <a:rPr lang="en-US" b="0" dirty="0" err="1"/>
              <a:t>nincs</a:t>
            </a:r>
            <a:r>
              <a:rPr lang="en-US" b="0" dirty="0"/>
              <a:t> </a:t>
            </a:r>
            <a:r>
              <a:rPr lang="en-US" b="0" dirty="0" err="1"/>
              <a:t>gond</a:t>
            </a:r>
            <a:r>
              <a:rPr lang="en-US" b="0" dirty="0"/>
              <a:t>, </a:t>
            </a:r>
            <a:r>
              <a:rPr lang="en-US" b="0" dirty="0" err="1"/>
              <a:t>csak</a:t>
            </a:r>
            <a:r>
              <a:rPr lang="en-US" b="0" dirty="0"/>
              <a:t> </a:t>
            </a:r>
            <a:r>
              <a:rPr lang="en-US" b="0" dirty="0" err="1"/>
              <a:t>lejebb</a:t>
            </a:r>
            <a:r>
              <a:rPr lang="en-US" b="0" dirty="0"/>
              <a:t> </a:t>
            </a:r>
            <a:r>
              <a:rPr lang="en-US" b="0" dirty="0" err="1"/>
              <a:t>kell</a:t>
            </a:r>
            <a:r>
              <a:rPr lang="en-US" b="0" dirty="0"/>
              <a:t> </a:t>
            </a:r>
            <a:r>
              <a:rPr lang="en-US" b="0" dirty="0" err="1"/>
              <a:t>adni</a:t>
            </a:r>
            <a:r>
              <a:rPr lang="en-US" b="0" dirty="0"/>
              <a:t> a </a:t>
            </a:r>
            <a:r>
              <a:rPr lang="en-US" b="0" dirty="0" err="1"/>
              <a:t>tér</a:t>
            </a:r>
            <a:r>
              <a:rPr lang="en-US" b="0" dirty="0"/>
              <a:t> </a:t>
            </a:r>
            <a:r>
              <a:rPr lang="en-US" b="0" dirty="0" err="1"/>
              <a:t>effektből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551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3393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dxy</a:t>
            </a:r>
            <a:r>
              <a:rPr lang="en-US" dirty="0"/>
              <a:t> </a:t>
            </a:r>
            <a:r>
              <a:rPr lang="en-US" dirty="0" err="1"/>
              <a:t>értéket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kapjuk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viewDir</a:t>
            </a:r>
            <a:r>
              <a:rPr lang="en-US" dirty="0"/>
              <a:t>-t (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egységvektor</a:t>
            </a:r>
            <a:r>
              <a:rPr lang="en-US" dirty="0"/>
              <a:t>), </a:t>
            </a:r>
            <a:r>
              <a:rPr lang="en-US" dirty="0" err="1"/>
              <a:t>annak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xy</a:t>
            </a:r>
            <a:r>
              <a:rPr lang="en-US" dirty="0"/>
              <a:t> </a:t>
            </a:r>
            <a:r>
              <a:rPr lang="en-US" dirty="0" err="1"/>
              <a:t>komponensét</a:t>
            </a:r>
            <a:r>
              <a:rPr lang="en-US" dirty="0"/>
              <a:t> </a:t>
            </a:r>
            <a:r>
              <a:rPr lang="en-US" dirty="0" err="1"/>
              <a:t>leskálázzuk</a:t>
            </a:r>
            <a:r>
              <a:rPr lang="en-US" dirty="0"/>
              <a:t> a </a:t>
            </a:r>
            <a:r>
              <a:rPr lang="en-US" dirty="0" err="1"/>
              <a:t>kiolvasott</a:t>
            </a:r>
            <a:r>
              <a:rPr lang="en-US" dirty="0"/>
              <a:t> </a:t>
            </a:r>
            <a:r>
              <a:rPr lang="en-US" dirty="0" err="1"/>
              <a:t>magassággal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 </a:t>
            </a:r>
            <a:r>
              <a:rPr lang="en-US" dirty="0" err="1"/>
              <a:t>való</a:t>
            </a:r>
            <a:r>
              <a:rPr lang="en-US" dirty="0"/>
              <a:t> </a:t>
            </a:r>
            <a:r>
              <a:rPr lang="en-US" dirty="0" err="1"/>
              <a:t>eltolásunk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kék</a:t>
            </a:r>
            <a:r>
              <a:rPr lang="en-US" dirty="0"/>
              <a:t> </a:t>
            </a:r>
            <a:r>
              <a:rPr lang="en-US" dirty="0" err="1"/>
              <a:t>pontban</a:t>
            </a:r>
            <a:r>
              <a:rPr lang="en-US" dirty="0"/>
              <a:t> </a:t>
            </a:r>
            <a:r>
              <a:rPr lang="en-US" dirty="0" err="1"/>
              <a:t>fogjuk</a:t>
            </a:r>
            <a:r>
              <a:rPr lang="en-US" dirty="0"/>
              <a:t> </a:t>
            </a:r>
            <a:r>
              <a:rPr lang="en-US" dirty="0" err="1"/>
              <a:t>kiolvasni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vektort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diffúz</a:t>
            </a:r>
            <a:r>
              <a:rPr lang="en-US" dirty="0"/>
              <a:t> </a:t>
            </a:r>
            <a:r>
              <a:rPr lang="en-US" dirty="0" err="1"/>
              <a:t>színt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a </a:t>
            </a:r>
            <a:r>
              <a:rPr lang="en-US" dirty="0" err="1"/>
              <a:t>textúrából</a:t>
            </a:r>
            <a:r>
              <a:rPr lang="en-US" dirty="0"/>
              <a:t>, a displacement map-et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használjuk</a:t>
            </a:r>
            <a:r>
              <a:rPr lang="en-US" dirty="0"/>
              <a:t> </a:t>
            </a:r>
            <a:r>
              <a:rPr lang="en-US" dirty="0" err="1"/>
              <a:t>fel</a:t>
            </a:r>
            <a:r>
              <a:rPr lang="en-US" dirty="0"/>
              <a:t>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többször</a:t>
            </a:r>
            <a:r>
              <a:rPr lang="en-US" dirty="0"/>
              <a:t>. De </a:t>
            </a:r>
            <a:r>
              <a:rPr lang="en-US" dirty="0" err="1"/>
              <a:t>fel</a:t>
            </a:r>
            <a:r>
              <a:rPr lang="en-US" dirty="0"/>
              <a:t> </a:t>
            </a:r>
            <a:r>
              <a:rPr lang="en-US" dirty="0" err="1"/>
              <a:t>lehetne</a:t>
            </a:r>
            <a:r>
              <a:rPr lang="en-US" dirty="0"/>
              <a:t>, </a:t>
            </a:r>
            <a:r>
              <a:rPr lang="en-US" dirty="0" err="1"/>
              <a:t>sőt</a:t>
            </a:r>
            <a:r>
              <a:rPr lang="en-US" dirty="0"/>
              <a:t> ,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 </a:t>
            </a:r>
            <a:r>
              <a:rPr lang="en-US" dirty="0" err="1"/>
              <a:t>felhasználni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párszor</a:t>
            </a:r>
            <a:r>
              <a:rPr lang="en-US" dirty="0"/>
              <a:t>,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jobb</a:t>
            </a:r>
            <a:r>
              <a:rPr lang="en-US" dirty="0"/>
              <a:t> </a:t>
            </a:r>
            <a:r>
              <a:rPr lang="en-US" dirty="0" err="1"/>
              <a:t>közelítést</a:t>
            </a:r>
            <a:r>
              <a:rPr lang="en-US" dirty="0"/>
              <a:t> </a:t>
            </a:r>
            <a:r>
              <a:rPr lang="en-US" dirty="0" err="1"/>
              <a:t>adni</a:t>
            </a:r>
            <a:r>
              <a:rPr lang="en-US" dirty="0"/>
              <a:t> a </a:t>
            </a:r>
            <a:r>
              <a:rPr lang="en-US" dirty="0" err="1"/>
              <a:t>felületről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757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Ne </a:t>
            </a:r>
            <a:r>
              <a:rPr lang="en-US" b="0" dirty="0" err="1"/>
              <a:t>felejtsd</a:t>
            </a:r>
            <a:r>
              <a:rPr lang="en-US" b="0" dirty="0"/>
              <a:t> el a </a:t>
            </a:r>
            <a:r>
              <a:rPr lang="en-US" b="0" dirty="0" err="1"/>
              <a:t>helyes</a:t>
            </a:r>
            <a:r>
              <a:rPr lang="en-US" b="0" dirty="0"/>
              <a:t> </a:t>
            </a:r>
            <a:r>
              <a:rPr lang="en-US" b="0" dirty="0" err="1"/>
              <a:t>függvényt</a:t>
            </a:r>
            <a:r>
              <a:rPr lang="en-US" b="0" dirty="0"/>
              <a:t> </a:t>
            </a:r>
            <a:r>
              <a:rPr lang="en-US" b="0" dirty="0" err="1"/>
              <a:t>meghívni</a:t>
            </a:r>
            <a:r>
              <a:rPr lang="en-US" b="0" dirty="0"/>
              <a:t> a </a:t>
            </a:r>
            <a:r>
              <a:rPr lang="en-US" b="0" dirty="0" err="1"/>
              <a:t>használatkor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350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0" dirty="0" err="1"/>
              <a:t>Balra</a:t>
            </a:r>
            <a:r>
              <a:rPr lang="en-US" b="0" dirty="0"/>
              <a:t>: </a:t>
            </a:r>
            <a:r>
              <a:rPr lang="en-US" b="0" dirty="0" err="1"/>
              <a:t>simple_parallax</a:t>
            </a:r>
            <a:r>
              <a:rPr lang="en-US" b="0" dirty="0"/>
              <a:t>, </a:t>
            </a:r>
            <a:r>
              <a:rPr lang="en-US" b="0" dirty="0" err="1"/>
              <a:t>jobbra</a:t>
            </a:r>
            <a:r>
              <a:rPr lang="en-US" b="0" dirty="0"/>
              <a:t>: </a:t>
            </a:r>
            <a:r>
              <a:rPr lang="en-US" b="0" dirty="0" err="1"/>
              <a:t>offset_limited_parallax</a:t>
            </a:r>
            <a:endParaRPr lang="en-US" b="0" dirty="0"/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 err="1"/>
              <a:t>Határozottan</a:t>
            </a:r>
            <a:r>
              <a:rPr lang="en-US" b="0" dirty="0"/>
              <a:t> </a:t>
            </a:r>
            <a:r>
              <a:rPr lang="en-US" b="0" dirty="0" err="1"/>
              <a:t>látszik</a:t>
            </a:r>
            <a:r>
              <a:rPr lang="en-US" b="0" dirty="0"/>
              <a:t>, </a:t>
            </a:r>
            <a:r>
              <a:rPr lang="en-US" b="0" dirty="0" err="1"/>
              <a:t>hogy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offset limited </a:t>
            </a:r>
            <a:r>
              <a:rPr lang="en-US" b="0" dirty="0" err="1"/>
              <a:t>sokkal</a:t>
            </a:r>
            <a:r>
              <a:rPr lang="en-US" b="0" dirty="0"/>
              <a:t> </a:t>
            </a:r>
            <a:r>
              <a:rPr lang="en-US" b="0" dirty="0" err="1"/>
              <a:t>tisztább</a:t>
            </a:r>
            <a:r>
              <a:rPr lang="en-US" b="0" dirty="0"/>
              <a:t>, mint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egyszer</a:t>
            </a:r>
            <a:r>
              <a:rPr lang="hu-HU" b="0" dirty="0"/>
              <a:t>ű</a:t>
            </a:r>
            <a:r>
              <a:rPr lang="en-US" b="0" dirty="0"/>
              <a:t> </a:t>
            </a:r>
            <a:r>
              <a:rPr lang="en-US" b="0" dirty="0" err="1"/>
              <a:t>verziója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483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6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/>
              <a:t>Az </a:t>
            </a:r>
            <a:r>
              <a:rPr lang="en-US" dirty="0" err="1"/>
              <a:t>importálás</a:t>
            </a:r>
            <a:r>
              <a:rPr lang="en-US" dirty="0"/>
              <a:t> </a:t>
            </a:r>
            <a:r>
              <a:rPr lang="en-US" dirty="0" err="1"/>
              <a:t>során</a:t>
            </a:r>
            <a:r>
              <a:rPr lang="en-US" dirty="0"/>
              <a:t> </a:t>
            </a:r>
            <a:r>
              <a:rPr lang="en-US" dirty="0" err="1"/>
              <a:t>továbbá</a:t>
            </a:r>
            <a:r>
              <a:rPr lang="en-US" dirty="0"/>
              <a:t> </a:t>
            </a:r>
            <a:r>
              <a:rPr lang="en-US" dirty="0" err="1"/>
              <a:t>muszáj</a:t>
            </a:r>
            <a:r>
              <a:rPr lang="en-US" dirty="0"/>
              <a:t> </a:t>
            </a:r>
            <a:r>
              <a:rPr lang="en-US" dirty="0" err="1"/>
              <a:t>helyesen</a:t>
            </a:r>
            <a:r>
              <a:rPr lang="en-US" dirty="0"/>
              <a:t> </a:t>
            </a:r>
            <a:r>
              <a:rPr lang="en-US" dirty="0" err="1"/>
              <a:t>beállítani</a:t>
            </a:r>
            <a:r>
              <a:rPr lang="en-US" dirty="0"/>
              <a:t> a stride-</a:t>
            </a:r>
            <a:r>
              <a:rPr lang="en-US" dirty="0" err="1"/>
              <a:t>ot</a:t>
            </a:r>
            <a:r>
              <a:rPr lang="en-US" dirty="0"/>
              <a:t>. A stride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érték</a:t>
            </a:r>
            <a:r>
              <a:rPr lang="en-US" dirty="0"/>
              <a:t>, </a:t>
            </a:r>
            <a:r>
              <a:rPr lang="en-US" dirty="0" err="1"/>
              <a:t>amely</a:t>
            </a:r>
            <a:r>
              <a:rPr lang="en-US" dirty="0"/>
              <a:t> </a:t>
            </a:r>
            <a:r>
              <a:rPr lang="en-US" dirty="0" err="1"/>
              <a:t>megmondja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vertex </a:t>
            </a:r>
            <a:r>
              <a:rPr lang="en-US" dirty="0" err="1"/>
              <a:t>milyen</a:t>
            </a:r>
            <a:r>
              <a:rPr lang="en-US" dirty="0"/>
              <a:t> </a:t>
            </a:r>
            <a:r>
              <a:rPr lang="en-US" dirty="0" err="1"/>
              <a:t>széles</a:t>
            </a:r>
            <a:r>
              <a:rPr lang="en-US" dirty="0"/>
              <a:t>, </a:t>
            </a:r>
            <a:r>
              <a:rPr lang="en-US" dirty="0" err="1"/>
              <a:t>hány</a:t>
            </a:r>
            <a:r>
              <a:rPr lang="en-US" dirty="0"/>
              <a:t> </a:t>
            </a:r>
            <a:r>
              <a:rPr lang="en-US" dirty="0" err="1"/>
              <a:t>bytera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 </a:t>
            </a:r>
            <a:r>
              <a:rPr lang="en-US" dirty="0" err="1"/>
              <a:t>egymástól</a:t>
            </a:r>
            <a:r>
              <a:rPr lang="en-US" dirty="0"/>
              <a:t>. </a:t>
            </a:r>
            <a:r>
              <a:rPr lang="en-US" dirty="0" err="1"/>
              <a:t>Ez</a:t>
            </a:r>
            <a:r>
              <a:rPr lang="en-US" dirty="0"/>
              <a:t> ad </a:t>
            </a:r>
            <a:r>
              <a:rPr lang="en-US" dirty="0" err="1"/>
              <a:t>lehetőséget</a:t>
            </a:r>
            <a:r>
              <a:rPr lang="en-US" dirty="0"/>
              <a:t> </a:t>
            </a:r>
            <a:r>
              <a:rPr lang="en-US" dirty="0" err="1"/>
              <a:t>olyan</a:t>
            </a:r>
            <a:r>
              <a:rPr lang="en-US" dirty="0"/>
              <a:t> </a:t>
            </a:r>
            <a:r>
              <a:rPr lang="en-US" dirty="0" err="1"/>
              <a:t>vertexbufferek</a:t>
            </a:r>
            <a:r>
              <a:rPr lang="en-US" dirty="0"/>
              <a:t> </a:t>
            </a:r>
            <a:r>
              <a:rPr lang="en-US" dirty="0" err="1"/>
              <a:t>bindolására</a:t>
            </a:r>
            <a:r>
              <a:rPr lang="en-US" dirty="0"/>
              <a:t>, </a:t>
            </a:r>
            <a:r>
              <a:rPr lang="en-US" dirty="0" err="1"/>
              <a:t>amelyek</a:t>
            </a:r>
            <a:r>
              <a:rPr lang="en-US" dirty="0"/>
              <a:t> </a:t>
            </a:r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adatot</a:t>
            </a:r>
            <a:r>
              <a:rPr lang="en-US" dirty="0"/>
              <a:t> </a:t>
            </a:r>
            <a:r>
              <a:rPr lang="en-US" dirty="0" err="1"/>
              <a:t>tárolnak</a:t>
            </a:r>
            <a:r>
              <a:rPr lang="en-US" dirty="0"/>
              <a:t>, mint </a:t>
            </a:r>
            <a:r>
              <a:rPr lang="en-US" dirty="0" err="1"/>
              <a:t>amire</a:t>
            </a:r>
            <a:r>
              <a:rPr lang="en-US" dirty="0"/>
              <a:t> </a:t>
            </a:r>
            <a:r>
              <a:rPr lang="en-US" dirty="0" err="1"/>
              <a:t>feltétlenül</a:t>
            </a:r>
            <a:r>
              <a:rPr lang="en-US" dirty="0"/>
              <a:t> </a:t>
            </a:r>
            <a:r>
              <a:rPr lang="en-US" dirty="0" err="1"/>
              <a:t>szükségünk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a </a:t>
            </a:r>
            <a:r>
              <a:rPr lang="en-US" dirty="0" err="1"/>
              <a:t>rajzolás</a:t>
            </a:r>
            <a:r>
              <a:rPr lang="en-US" dirty="0"/>
              <a:t> </a:t>
            </a:r>
            <a:r>
              <a:rPr lang="en-US" dirty="0" err="1"/>
              <a:t>során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93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/>
              <a:t>Az App </a:t>
            </a:r>
            <a:r>
              <a:rPr lang="en-US" dirty="0" err="1"/>
              <a:t>fájlunkba</a:t>
            </a:r>
            <a:r>
              <a:rPr lang="en-US" dirty="0"/>
              <a:t> </a:t>
            </a:r>
            <a:r>
              <a:rPr lang="en-US" dirty="0" err="1"/>
              <a:t>felveszünk</a:t>
            </a:r>
            <a:r>
              <a:rPr lang="en-US" dirty="0"/>
              <a:t> 3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textúrát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descriptorheapet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63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>
            <a:lum bright="78000" contrast="-90000"/>
          </a:blip>
          <a:srcRect t="769" r="1169" b="76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620000" cy="685800"/>
          </a:xfrm>
        </p:spPr>
        <p:txBody>
          <a:bodyPr/>
          <a:lstStyle>
            <a:lvl1pPr>
              <a:defRPr b="1"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9" name="Szöveg helye 8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>
              <a:buNone/>
              <a:defRPr b="1">
                <a:latin typeface="Courier New" pitchFamily="49" charset="0"/>
                <a:cs typeface="Courier New" pitchFamily="49" charset="0"/>
              </a:defRPr>
            </a:lvl1pPr>
            <a:lvl2pPr>
              <a:buNone/>
              <a:defRPr b="1">
                <a:latin typeface="Courier New" pitchFamily="49" charset="0"/>
                <a:cs typeface="Courier New" pitchFamily="49" charset="0"/>
              </a:defRPr>
            </a:lvl2pPr>
            <a:lvl3pPr>
              <a:buNone/>
              <a:defRPr b="1">
                <a:latin typeface="Courier New" pitchFamily="49" charset="0"/>
                <a:cs typeface="Courier New" pitchFamily="49" charset="0"/>
              </a:defRPr>
            </a:lvl3pPr>
            <a:lvl4pPr>
              <a:buNone/>
              <a:defRPr b="1">
                <a:latin typeface="Courier New" pitchFamily="49" charset="0"/>
                <a:cs typeface="Courier New" pitchFamily="49" charset="0"/>
              </a:defRPr>
            </a:lvl4pPr>
            <a:lvl5pPr>
              <a:buNone/>
              <a:defRPr b="1"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/>
          <p:cNvPicPr>
            <a:picLocks noChangeAspect="1" noChangeArrowheads="1"/>
          </p:cNvPicPr>
          <p:nvPr userDrawn="1"/>
        </p:nvPicPr>
        <p:blipFill>
          <a:blip r:embed="rId7" cstate="print">
            <a:lum bright="66000" contrast="-78000"/>
          </a:blip>
          <a:srcRect t="13077" r="1169" b="2307"/>
          <a:stretch>
            <a:fillRect/>
          </a:stretch>
        </p:blipFill>
        <p:spPr bwMode="auto">
          <a:xfrm>
            <a:off x="0" y="99060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AEA1A-6276-4434-840E-9C81C04BC3C1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BCBAB-4B39-4074-885F-AD49ACE3F7A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ln>
            <a:solidFill>
              <a:schemeClr val="tx1"/>
            </a:solidFill>
          </a:ln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.cdn.blog.hu/da/darthasylum/tutorials/C++/ch36_relief.html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opengl.com/Advanced-Lighting/Parallax-Mapping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GraphGame</a:t>
            </a:r>
            <a:br>
              <a:rPr lang="hu-HU" dirty="0"/>
            </a:br>
            <a:r>
              <a:rPr lang="hu-HU" dirty="0" err="1"/>
              <a:t>gg</a:t>
            </a:r>
            <a:r>
              <a:rPr lang="en-US" dirty="0"/>
              <a:t>l007-Normal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Normal, Parallax mapping</a:t>
            </a:r>
          </a:p>
          <a:p>
            <a:endParaRPr lang="en-US" dirty="0"/>
          </a:p>
          <a:p>
            <a:r>
              <a:rPr lang="en-US" dirty="0" err="1"/>
              <a:t>Szécsi</a:t>
            </a:r>
            <a:r>
              <a:rPr lang="en-US" dirty="0"/>
              <a:t> </a:t>
            </a:r>
            <a:r>
              <a:rPr lang="en-US" dirty="0" err="1"/>
              <a:t>Lászl</a:t>
            </a:r>
            <a:r>
              <a:rPr lang="hu-HU" dirty="0"/>
              <a:t>ó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Egg</a:t>
            </a:r>
            <a:r>
              <a:rPr lang="hu-HU" dirty="0"/>
              <a:t>::Texture2D </a:t>
            </a:r>
            <a:r>
              <a:rPr lang="hu-HU" dirty="0" err="1"/>
              <a:t>diffuseTex</a:t>
            </a:r>
            <a:r>
              <a:rPr lang="hu-HU" dirty="0"/>
              <a:t>;</a:t>
            </a:r>
          </a:p>
          <a:p>
            <a:r>
              <a:rPr lang="hu-HU" dirty="0" err="1"/>
              <a:t>Egg</a:t>
            </a:r>
            <a:r>
              <a:rPr lang="hu-HU" dirty="0"/>
              <a:t>::Texture2D </a:t>
            </a:r>
            <a:r>
              <a:rPr lang="hu-HU" dirty="0" err="1"/>
              <a:t>normalTex</a:t>
            </a:r>
            <a:r>
              <a:rPr lang="hu-HU" dirty="0"/>
              <a:t>;</a:t>
            </a:r>
          </a:p>
          <a:p>
            <a:r>
              <a:rPr lang="hu-HU" dirty="0" err="1"/>
              <a:t>Egg</a:t>
            </a:r>
            <a:r>
              <a:rPr lang="hu-HU" dirty="0"/>
              <a:t>::Texture2D </a:t>
            </a:r>
            <a:r>
              <a:rPr lang="hu-HU" dirty="0" err="1"/>
              <a:t>bumpTex</a:t>
            </a:r>
            <a:r>
              <a:rPr lang="hu-HU" dirty="0"/>
              <a:t>;</a:t>
            </a:r>
            <a:endParaRPr lang="en-US" dirty="0"/>
          </a:p>
          <a:p>
            <a:endParaRPr lang="en-US" sz="2000" dirty="0"/>
          </a:p>
          <a:p>
            <a:endParaRPr lang="hu-HU" dirty="0"/>
          </a:p>
          <a:p>
            <a:r>
              <a:rPr lang="hu-HU" dirty="0" err="1"/>
              <a:t>com_ptr</a:t>
            </a:r>
            <a:r>
              <a:rPr lang="hu-HU" dirty="0"/>
              <a:t>&lt;ID3D12DescriptorHeap&gt; </a:t>
            </a:r>
            <a:r>
              <a:rPr lang="en-US" dirty="0"/>
              <a:t> </a:t>
            </a:r>
            <a:r>
              <a:rPr lang="en-US" dirty="0" err="1"/>
              <a:t>texHeap</a:t>
            </a:r>
            <a:r>
              <a:rPr lang="hu-HU" dirty="0"/>
              <a:t>;</a:t>
            </a:r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/>
              <a:t>ggl005App.h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637063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D3D12_DESCRIPTOR_HEAP_DESC </a:t>
            </a:r>
            <a:r>
              <a:rPr lang="hu-HU" sz="2400" dirty="0" err="1"/>
              <a:t>dhd</a:t>
            </a:r>
            <a:r>
              <a:rPr lang="hu-HU" sz="2400" dirty="0"/>
              <a:t>;</a:t>
            </a:r>
          </a:p>
          <a:p>
            <a:r>
              <a:rPr lang="hu-HU" sz="2400" dirty="0" err="1"/>
              <a:t>dhd.Flags</a:t>
            </a:r>
            <a:r>
              <a:rPr lang="hu-HU" sz="2400" dirty="0"/>
              <a:t> =</a:t>
            </a:r>
            <a:endParaRPr lang="en-US" sz="2400" dirty="0"/>
          </a:p>
          <a:p>
            <a:r>
              <a:rPr lang="en-US" sz="2400" dirty="0"/>
              <a:t>	</a:t>
            </a:r>
            <a:r>
              <a:rPr lang="hu-HU" sz="2400" dirty="0"/>
              <a:t>D3D12_DESCRIPTOR_HEAP_FLAG_SHADER_VISIBLE;</a:t>
            </a:r>
          </a:p>
          <a:p>
            <a:r>
              <a:rPr lang="hu-HU" sz="2400" dirty="0" err="1"/>
              <a:t>dhd.NodeMask</a:t>
            </a:r>
            <a:r>
              <a:rPr lang="hu-HU" sz="2400" dirty="0"/>
              <a:t> = 0;</a:t>
            </a:r>
          </a:p>
          <a:p>
            <a:r>
              <a:rPr lang="hu-HU" sz="2400" dirty="0" err="1"/>
              <a:t>dhd.NumDescriptors</a:t>
            </a:r>
            <a:r>
              <a:rPr lang="hu-HU" sz="2400" dirty="0"/>
              <a:t> = 3;</a:t>
            </a:r>
          </a:p>
          <a:p>
            <a:r>
              <a:rPr lang="hu-HU" sz="2400" dirty="0" err="1"/>
              <a:t>dhd.Type</a:t>
            </a:r>
            <a:r>
              <a:rPr lang="hu-HU" sz="2400" dirty="0"/>
              <a:t> = D3D12_DESCRIPTOR_HEAP_TYPE_CBV_SRV_UAV;</a:t>
            </a:r>
          </a:p>
          <a:p>
            <a:endParaRPr lang="hu-HU" sz="2400" dirty="0"/>
          </a:p>
          <a:p>
            <a:r>
              <a:rPr lang="hu-HU" sz="2400" dirty="0"/>
              <a:t>DX_API("</a:t>
            </a:r>
            <a:r>
              <a:rPr lang="hu-HU" sz="2400" dirty="0" err="1"/>
              <a:t>Failed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create</a:t>
            </a:r>
            <a:r>
              <a:rPr lang="hu-HU" sz="2400" dirty="0"/>
              <a:t> </a:t>
            </a:r>
            <a:r>
              <a:rPr lang="hu-HU" sz="2400" dirty="0" err="1"/>
              <a:t>descriptor</a:t>
            </a:r>
            <a:r>
              <a:rPr lang="hu-HU" sz="2400" dirty="0"/>
              <a:t> </a:t>
            </a:r>
            <a:r>
              <a:rPr lang="hu-HU" sz="2400" dirty="0" err="1"/>
              <a:t>heap</a:t>
            </a:r>
            <a:r>
              <a:rPr lang="hu-HU" sz="2400" dirty="0"/>
              <a:t> </a:t>
            </a:r>
            <a:r>
              <a:rPr lang="hu-HU" sz="2400" dirty="0" err="1"/>
              <a:t>for</a:t>
            </a:r>
            <a:r>
              <a:rPr lang="hu-HU" sz="2400" dirty="0"/>
              <a:t> </a:t>
            </a:r>
            <a:r>
              <a:rPr lang="hu-HU" sz="2400" dirty="0" err="1"/>
              <a:t>texture</a:t>
            </a:r>
            <a:r>
              <a:rPr lang="hu-HU" sz="2400" dirty="0"/>
              <a:t>")</a:t>
            </a:r>
          </a:p>
          <a:p>
            <a:r>
              <a:rPr lang="hu-HU" sz="2400" dirty="0"/>
              <a:t>	</a:t>
            </a:r>
            <a:r>
              <a:rPr lang="hu-HU" sz="2400" dirty="0" err="1"/>
              <a:t>device</a:t>
            </a:r>
            <a:r>
              <a:rPr lang="hu-HU" sz="2400" dirty="0"/>
              <a:t>-&gt;</a:t>
            </a:r>
            <a:r>
              <a:rPr lang="hu-HU" sz="2400" dirty="0" err="1"/>
              <a:t>CreateDescriptorHeap</a:t>
            </a:r>
            <a:r>
              <a:rPr lang="hu-HU" sz="2400" dirty="0"/>
              <a:t>(&amp;</a:t>
            </a:r>
            <a:r>
              <a:rPr lang="hu-HU" sz="2400" dirty="0" err="1"/>
              <a:t>dhd</a:t>
            </a:r>
            <a:r>
              <a:rPr lang="hu-HU" sz="2400" dirty="0"/>
              <a:t>, </a:t>
            </a:r>
            <a:r>
              <a:rPr lang="en-US" sz="2400" dirty="0"/>
              <a:t>	</a:t>
            </a:r>
            <a:r>
              <a:rPr lang="hu-HU" sz="2400" dirty="0"/>
              <a:t>IID_PPV_ARGS(</a:t>
            </a:r>
            <a:r>
              <a:rPr lang="en-US" sz="2400" dirty="0" err="1"/>
              <a:t>texHeap</a:t>
            </a:r>
            <a:r>
              <a:rPr lang="hu-HU" sz="2400" dirty="0"/>
              <a:t>.</a:t>
            </a:r>
            <a:r>
              <a:rPr lang="hu-HU" sz="2400" dirty="0" err="1"/>
              <a:t>GetAddressOf</a:t>
            </a:r>
            <a:r>
              <a:rPr lang="hu-HU" sz="2400" dirty="0"/>
              <a:t>()));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dirty="0" err="1"/>
              <a:t>CreateResources</a:t>
            </a:r>
            <a:r>
              <a:rPr lang="en-US" dirty="0"/>
              <a:t>()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22941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err="1"/>
              <a:t>com_ptr</a:t>
            </a:r>
            <a:r>
              <a:rPr lang="hu-HU" dirty="0"/>
              <a:t>&lt;ID3DBlob&gt; </a:t>
            </a:r>
            <a:r>
              <a:rPr lang="hu-HU" dirty="0" err="1"/>
              <a:t>vertexShader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Shader</a:t>
            </a:r>
            <a:r>
              <a:rPr lang="hu-HU" dirty="0"/>
              <a:t>::</a:t>
            </a:r>
            <a:r>
              <a:rPr lang="hu-HU" dirty="0" err="1"/>
              <a:t>LoadCso</a:t>
            </a:r>
            <a:r>
              <a:rPr lang="hu-HU" dirty="0"/>
              <a:t>("</a:t>
            </a:r>
            <a:r>
              <a:rPr lang="hu-HU" dirty="0" err="1"/>
              <a:t>Shaders</a:t>
            </a:r>
            <a:r>
              <a:rPr lang="hu-HU" dirty="0"/>
              <a:t>/</a:t>
            </a:r>
            <a:r>
              <a:rPr lang="hu-HU" dirty="0" err="1"/>
              <a:t>NormalMapVS.cso</a:t>
            </a:r>
            <a:r>
              <a:rPr lang="hu-HU" dirty="0"/>
              <a:t>");</a:t>
            </a:r>
          </a:p>
          <a:p>
            <a:r>
              <a:rPr lang="hu-HU" dirty="0" err="1"/>
              <a:t>com_ptr</a:t>
            </a:r>
            <a:r>
              <a:rPr lang="hu-HU" dirty="0"/>
              <a:t>&lt;ID3DBlob&gt; </a:t>
            </a:r>
            <a:r>
              <a:rPr lang="hu-HU" dirty="0" err="1"/>
              <a:t>pixelShader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Shader</a:t>
            </a:r>
            <a:r>
              <a:rPr lang="hu-HU" dirty="0"/>
              <a:t>::</a:t>
            </a:r>
            <a:r>
              <a:rPr lang="hu-HU" dirty="0" err="1"/>
              <a:t>LoadCso</a:t>
            </a:r>
            <a:r>
              <a:rPr lang="hu-HU" dirty="0"/>
              <a:t>("</a:t>
            </a:r>
            <a:r>
              <a:rPr lang="hu-HU" dirty="0" err="1"/>
              <a:t>Shaders</a:t>
            </a:r>
            <a:r>
              <a:rPr lang="hu-HU" dirty="0"/>
              <a:t>/</a:t>
            </a:r>
            <a:r>
              <a:rPr lang="hu-HU" dirty="0" err="1"/>
              <a:t>NormalMapPS.cso</a:t>
            </a:r>
            <a:r>
              <a:rPr lang="hu-HU" dirty="0"/>
              <a:t>");</a:t>
            </a:r>
          </a:p>
          <a:p>
            <a:r>
              <a:rPr lang="hu-HU" dirty="0" err="1"/>
              <a:t>com_ptr</a:t>
            </a:r>
            <a:r>
              <a:rPr lang="hu-HU" dirty="0"/>
              <a:t>&lt;ID3D12RootSignature&gt; </a:t>
            </a:r>
            <a:r>
              <a:rPr lang="hu-HU" dirty="0" err="1"/>
              <a:t>rootSig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Shader</a:t>
            </a:r>
            <a:r>
              <a:rPr lang="hu-HU" dirty="0"/>
              <a:t>::</a:t>
            </a:r>
            <a:r>
              <a:rPr lang="hu-HU" dirty="0" err="1"/>
              <a:t>LoadRootSignature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hu-HU" dirty="0" err="1"/>
              <a:t>vertexShader.Get</a:t>
            </a:r>
            <a:r>
              <a:rPr lang="hu-HU" dirty="0"/>
              <a:t>());</a:t>
            </a:r>
          </a:p>
          <a:p>
            <a:endParaRPr lang="hu-HU" dirty="0"/>
          </a:p>
          <a:p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Mesh</a:t>
            </a:r>
            <a:r>
              <a:rPr lang="hu-HU" dirty="0"/>
              <a:t>::</a:t>
            </a:r>
            <a:r>
              <a:rPr lang="hu-HU" dirty="0" err="1"/>
              <a:t>Material</a:t>
            </a:r>
            <a:r>
              <a:rPr lang="hu-HU" dirty="0"/>
              <a:t>::P </a:t>
            </a:r>
            <a:r>
              <a:rPr lang="hu-HU" dirty="0" err="1"/>
              <a:t>material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Mesh</a:t>
            </a:r>
            <a:r>
              <a:rPr lang="hu-HU" dirty="0"/>
              <a:t>::</a:t>
            </a:r>
            <a:r>
              <a:rPr lang="hu-HU" dirty="0" err="1"/>
              <a:t>Material</a:t>
            </a:r>
            <a:r>
              <a:rPr lang="hu-HU" dirty="0"/>
              <a:t>::</a:t>
            </a:r>
            <a:r>
              <a:rPr lang="hu-HU" dirty="0" err="1"/>
              <a:t>Create</a:t>
            </a:r>
            <a:r>
              <a:rPr lang="hu-HU" dirty="0"/>
              <a:t>();</a:t>
            </a:r>
          </a:p>
          <a:p>
            <a:r>
              <a:rPr lang="hu-HU" dirty="0" err="1"/>
              <a:t>material</a:t>
            </a:r>
            <a:r>
              <a:rPr lang="hu-HU" dirty="0"/>
              <a:t>-&gt;</a:t>
            </a:r>
            <a:r>
              <a:rPr lang="hu-HU" dirty="0" err="1"/>
              <a:t>SetRootSignature</a:t>
            </a:r>
            <a:r>
              <a:rPr lang="hu-HU" dirty="0"/>
              <a:t>(</a:t>
            </a:r>
            <a:r>
              <a:rPr lang="hu-HU" dirty="0" err="1"/>
              <a:t>rootSig</a:t>
            </a:r>
            <a:r>
              <a:rPr lang="hu-HU" dirty="0"/>
              <a:t>);</a:t>
            </a:r>
          </a:p>
          <a:p>
            <a:r>
              <a:rPr lang="hu-HU" dirty="0" err="1"/>
              <a:t>material</a:t>
            </a:r>
            <a:r>
              <a:rPr lang="hu-HU" dirty="0"/>
              <a:t>-&gt;</a:t>
            </a:r>
            <a:r>
              <a:rPr lang="hu-HU" dirty="0" err="1"/>
              <a:t>SetVertexShader</a:t>
            </a:r>
            <a:r>
              <a:rPr lang="hu-HU" dirty="0"/>
              <a:t>(</a:t>
            </a:r>
            <a:r>
              <a:rPr lang="hu-HU" dirty="0" err="1"/>
              <a:t>vertexShader</a:t>
            </a:r>
            <a:r>
              <a:rPr lang="hu-HU" dirty="0"/>
              <a:t>);</a:t>
            </a:r>
          </a:p>
          <a:p>
            <a:r>
              <a:rPr lang="hu-HU" dirty="0" err="1"/>
              <a:t>material</a:t>
            </a:r>
            <a:r>
              <a:rPr lang="hu-HU" dirty="0"/>
              <a:t>-&gt;</a:t>
            </a:r>
            <a:r>
              <a:rPr lang="hu-HU" dirty="0" err="1"/>
              <a:t>SetPixelShader</a:t>
            </a:r>
            <a:r>
              <a:rPr lang="hu-HU" dirty="0"/>
              <a:t>(</a:t>
            </a:r>
            <a:r>
              <a:rPr lang="hu-HU" dirty="0" err="1"/>
              <a:t>pixelShader</a:t>
            </a:r>
            <a:r>
              <a:rPr lang="hu-HU" dirty="0"/>
              <a:t>);</a:t>
            </a:r>
          </a:p>
          <a:p>
            <a:r>
              <a:rPr lang="en-US" dirty="0"/>
              <a:t>material-&gt;</a:t>
            </a:r>
            <a:r>
              <a:rPr lang="en-US" dirty="0" err="1"/>
              <a:t>SetDepthStencilState</a:t>
            </a:r>
            <a:r>
              <a:rPr lang="en-US" dirty="0"/>
              <a:t>(CD3DX12_DEPTH_STENCIL_DESC(D3D12_DEFAULT));</a:t>
            </a:r>
          </a:p>
          <a:p>
            <a:r>
              <a:rPr lang="hu-HU" dirty="0" err="1"/>
              <a:t>material</a:t>
            </a:r>
            <a:r>
              <a:rPr lang="hu-HU" dirty="0"/>
              <a:t>-&gt;</a:t>
            </a:r>
            <a:r>
              <a:rPr lang="hu-HU" dirty="0" err="1"/>
              <a:t>SetDSVFormat</a:t>
            </a:r>
            <a:r>
              <a:rPr lang="hu-HU" dirty="0"/>
              <a:t>(DXGI_FORMAT_D32_FLOAT);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dirty="0" err="1"/>
              <a:t>LoadAssets</a:t>
            </a:r>
            <a:r>
              <a:rPr lang="hu-HU" dirty="0"/>
              <a:t>()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679930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Mesh</a:t>
            </a:r>
            <a:r>
              <a:rPr lang="hu-HU" dirty="0"/>
              <a:t>::</a:t>
            </a:r>
            <a:r>
              <a:rPr lang="hu-HU" dirty="0" err="1"/>
              <a:t>Geometry</a:t>
            </a:r>
            <a:r>
              <a:rPr lang="hu-HU" dirty="0"/>
              <a:t>::P </a:t>
            </a:r>
            <a:r>
              <a:rPr lang="hu-HU" dirty="0" err="1"/>
              <a:t>bumpGeom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</a:t>
            </a:r>
            <a:r>
              <a:rPr lang="hu-HU" dirty="0" err="1"/>
              <a:t>ImportWithTangentSpace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“</a:t>
            </a:r>
            <a:r>
              <a:rPr lang="en-US" dirty="0" err="1"/>
              <a:t>sphere.fbx</a:t>
            </a:r>
            <a:r>
              <a:rPr lang="hu-HU" dirty="0"/>
              <a:t>");</a:t>
            </a:r>
          </a:p>
          <a:p>
            <a:endParaRPr lang="hu-HU" dirty="0"/>
          </a:p>
          <a:p>
            <a:r>
              <a:rPr lang="en-US" dirty="0" err="1"/>
              <a:t>shadedMesh</a:t>
            </a:r>
            <a:r>
              <a:rPr lang="en-US" dirty="0"/>
              <a:t> = Egg::Mesh::Shaded::Create(</a:t>
            </a:r>
            <a:r>
              <a:rPr lang="en-US" dirty="0" err="1"/>
              <a:t>psoManager.get</a:t>
            </a:r>
            <a:r>
              <a:rPr lang="en-US" dirty="0"/>
              <a:t>(), material, </a:t>
            </a:r>
            <a:r>
              <a:rPr lang="en-US" dirty="0" err="1"/>
              <a:t>bumpGeom</a:t>
            </a:r>
            <a:r>
              <a:rPr lang="en-US" dirty="0"/>
              <a:t>);</a:t>
            </a:r>
          </a:p>
          <a:p>
            <a:endParaRPr lang="hu-HU" dirty="0"/>
          </a:p>
          <a:p>
            <a:r>
              <a:rPr lang="hu-HU" dirty="0" err="1"/>
              <a:t>diffuseTex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"rkd.jpg");</a:t>
            </a:r>
          </a:p>
          <a:p>
            <a:r>
              <a:rPr lang="hu-HU" dirty="0" err="1"/>
              <a:t>diffuseTex.CreateSRV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en-US" dirty="0" err="1"/>
              <a:t>texHeap</a:t>
            </a:r>
            <a:r>
              <a:rPr lang="hu-HU" dirty="0"/>
              <a:t>.</a:t>
            </a:r>
            <a:r>
              <a:rPr lang="hu-HU" dirty="0" err="1"/>
              <a:t>Get</a:t>
            </a:r>
            <a:r>
              <a:rPr lang="hu-HU" dirty="0"/>
              <a:t>(), 0);</a:t>
            </a:r>
          </a:p>
          <a:p>
            <a:endParaRPr lang="hu-HU" dirty="0"/>
          </a:p>
          <a:p>
            <a:r>
              <a:rPr lang="hu-HU" dirty="0" err="1"/>
              <a:t>normalTex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"rnormal.jpg");</a:t>
            </a:r>
          </a:p>
          <a:p>
            <a:r>
              <a:rPr lang="hu-HU" dirty="0" err="1"/>
              <a:t>normalTex.CreateSRV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en-US" dirty="0" err="1"/>
              <a:t>texHeap</a:t>
            </a:r>
            <a:r>
              <a:rPr lang="hu-HU" dirty="0"/>
              <a:t>.</a:t>
            </a:r>
            <a:r>
              <a:rPr lang="hu-HU" dirty="0" err="1"/>
              <a:t>Get</a:t>
            </a:r>
            <a:r>
              <a:rPr lang="hu-HU" dirty="0"/>
              <a:t>(), 1);</a:t>
            </a:r>
          </a:p>
          <a:p>
            <a:endParaRPr lang="hu-HU" dirty="0"/>
          </a:p>
          <a:p>
            <a:r>
              <a:rPr lang="hu-HU" dirty="0" err="1"/>
              <a:t>bumpTex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"rbump.jpg");</a:t>
            </a:r>
          </a:p>
          <a:p>
            <a:r>
              <a:rPr lang="hu-HU" dirty="0" err="1"/>
              <a:t>bumpTex.CreateSRV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en-US" dirty="0" err="1"/>
              <a:t>texHeap</a:t>
            </a:r>
            <a:r>
              <a:rPr lang="hu-HU" dirty="0"/>
              <a:t>.</a:t>
            </a:r>
            <a:r>
              <a:rPr lang="hu-HU" dirty="0" err="1"/>
              <a:t>Get</a:t>
            </a:r>
            <a:r>
              <a:rPr lang="hu-HU" dirty="0"/>
              <a:t>(), 2);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dirty="0" err="1"/>
              <a:t>LoadAssets</a:t>
            </a:r>
            <a:r>
              <a:rPr lang="hu-HU" dirty="0"/>
              <a:t>()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075989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</p:spPr>
        <p:txBody>
          <a:bodyPr>
            <a:normAutofit fontScale="47500" lnSpcReduction="20000"/>
          </a:bodyPr>
          <a:lstStyle/>
          <a:p>
            <a:r>
              <a:rPr lang="hu-HU" dirty="0"/>
              <a:t>	</a:t>
            </a:r>
            <a:r>
              <a:rPr lang="hu-HU" dirty="0" err="1"/>
              <a:t>void</a:t>
            </a:r>
            <a:r>
              <a:rPr lang="hu-HU" dirty="0"/>
              <a:t> </a:t>
            </a:r>
            <a:r>
              <a:rPr lang="hu-HU" dirty="0" err="1"/>
              <a:t>UploadResources</a:t>
            </a:r>
            <a:r>
              <a:rPr lang="hu-HU" dirty="0"/>
              <a:t>() {</a:t>
            </a:r>
          </a:p>
          <a:p>
            <a:r>
              <a:rPr lang="hu-HU" dirty="0"/>
              <a:t>		DX_API("</a:t>
            </a:r>
            <a:r>
              <a:rPr lang="hu-HU" dirty="0" err="1"/>
              <a:t>Failed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reset</a:t>
            </a:r>
            <a:r>
              <a:rPr lang="hu-HU" dirty="0"/>
              <a:t> </a:t>
            </a:r>
            <a:r>
              <a:rPr lang="hu-HU" dirty="0" err="1"/>
              <a:t>command</a:t>
            </a:r>
            <a:r>
              <a:rPr lang="hu-HU" dirty="0"/>
              <a:t> </a:t>
            </a:r>
            <a:r>
              <a:rPr lang="hu-HU" dirty="0" err="1"/>
              <a:t>allocator</a:t>
            </a:r>
            <a:r>
              <a:rPr lang="hu-HU" dirty="0"/>
              <a:t> (</a:t>
            </a:r>
            <a:r>
              <a:rPr lang="hu-HU" dirty="0" err="1"/>
              <a:t>UploadResources</a:t>
            </a:r>
            <a:r>
              <a:rPr lang="hu-HU" dirty="0"/>
              <a:t>)")</a:t>
            </a:r>
          </a:p>
          <a:p>
            <a:r>
              <a:rPr lang="hu-HU" dirty="0"/>
              <a:t>			</a:t>
            </a:r>
            <a:r>
              <a:rPr lang="hu-HU" dirty="0" err="1"/>
              <a:t>commandAllocator</a:t>
            </a:r>
            <a:r>
              <a:rPr lang="hu-HU" dirty="0"/>
              <a:t>-&gt;</a:t>
            </a:r>
            <a:r>
              <a:rPr lang="hu-HU" dirty="0" err="1"/>
              <a:t>Reset</a:t>
            </a:r>
            <a:r>
              <a:rPr lang="hu-HU" dirty="0"/>
              <a:t>();</a:t>
            </a:r>
          </a:p>
          <a:p>
            <a:r>
              <a:rPr lang="hu-HU" dirty="0"/>
              <a:t>		DX_API("</a:t>
            </a:r>
            <a:r>
              <a:rPr lang="hu-HU" dirty="0" err="1"/>
              <a:t>Failed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reset</a:t>
            </a:r>
            <a:r>
              <a:rPr lang="hu-HU" dirty="0"/>
              <a:t> </a:t>
            </a:r>
            <a:r>
              <a:rPr lang="hu-HU" dirty="0" err="1"/>
              <a:t>command</a:t>
            </a:r>
            <a:r>
              <a:rPr lang="hu-HU" dirty="0"/>
              <a:t> </a:t>
            </a:r>
            <a:r>
              <a:rPr lang="hu-HU" dirty="0" err="1"/>
              <a:t>list</a:t>
            </a:r>
            <a:r>
              <a:rPr lang="hu-HU" dirty="0"/>
              <a:t> (</a:t>
            </a:r>
            <a:r>
              <a:rPr lang="hu-HU" dirty="0" err="1"/>
              <a:t>UploadResources</a:t>
            </a:r>
            <a:r>
              <a:rPr lang="hu-HU" dirty="0"/>
              <a:t>)")</a:t>
            </a:r>
          </a:p>
          <a:p>
            <a:r>
              <a:rPr lang="hu-HU" dirty="0"/>
              <a:t>			</a:t>
            </a:r>
            <a:r>
              <a:rPr lang="hu-HU" dirty="0" err="1"/>
              <a:t>commandList</a:t>
            </a:r>
            <a:r>
              <a:rPr lang="hu-HU" dirty="0"/>
              <a:t>-&gt;</a:t>
            </a:r>
            <a:r>
              <a:rPr lang="hu-HU" dirty="0" err="1"/>
              <a:t>Reset</a:t>
            </a:r>
            <a:r>
              <a:rPr lang="hu-HU" dirty="0"/>
              <a:t>(</a:t>
            </a:r>
            <a:r>
              <a:rPr lang="hu-HU" dirty="0" err="1"/>
              <a:t>commandAllocator.Get</a:t>
            </a:r>
            <a:r>
              <a:rPr lang="hu-HU" dirty="0"/>
              <a:t>(), </a:t>
            </a:r>
            <a:r>
              <a:rPr lang="hu-HU" dirty="0" err="1"/>
              <a:t>nullptr</a:t>
            </a:r>
            <a:r>
              <a:rPr lang="hu-HU" dirty="0"/>
              <a:t>);</a:t>
            </a:r>
          </a:p>
          <a:p>
            <a:endParaRPr lang="hu-HU" dirty="0">
              <a:solidFill>
                <a:srgbClr val="FF0000"/>
              </a:solidFill>
            </a:endParaRPr>
          </a:p>
          <a:p>
            <a:r>
              <a:rPr lang="hu-HU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diffuseTex.UploadResource</a:t>
            </a:r>
            <a:r>
              <a:rPr lang="hu-HU" dirty="0">
                <a:solidFill>
                  <a:srgbClr val="FF0000"/>
                </a:solidFill>
              </a:rPr>
              <a:t>(</a:t>
            </a:r>
            <a:r>
              <a:rPr lang="hu-HU" dirty="0" err="1">
                <a:solidFill>
                  <a:srgbClr val="FF0000"/>
                </a:solidFill>
              </a:rPr>
              <a:t>commandList.Get</a:t>
            </a:r>
            <a:r>
              <a:rPr lang="hu-HU" dirty="0">
                <a:solidFill>
                  <a:srgbClr val="FF0000"/>
                </a:solidFill>
              </a:rPr>
              <a:t>());</a:t>
            </a:r>
          </a:p>
          <a:p>
            <a:r>
              <a:rPr lang="hu-HU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normalTex.UploadResource</a:t>
            </a:r>
            <a:r>
              <a:rPr lang="hu-HU" dirty="0">
                <a:solidFill>
                  <a:srgbClr val="FF0000"/>
                </a:solidFill>
              </a:rPr>
              <a:t>(</a:t>
            </a:r>
            <a:r>
              <a:rPr lang="hu-HU" dirty="0" err="1">
                <a:solidFill>
                  <a:srgbClr val="FF0000"/>
                </a:solidFill>
              </a:rPr>
              <a:t>commandList.Get</a:t>
            </a:r>
            <a:r>
              <a:rPr lang="hu-HU" dirty="0">
                <a:solidFill>
                  <a:srgbClr val="FF0000"/>
                </a:solidFill>
              </a:rPr>
              <a:t>());</a:t>
            </a:r>
          </a:p>
          <a:p>
            <a:r>
              <a:rPr lang="hu-HU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bumpTex.UploadResource</a:t>
            </a:r>
            <a:r>
              <a:rPr lang="hu-HU" dirty="0">
                <a:solidFill>
                  <a:srgbClr val="FF0000"/>
                </a:solidFill>
              </a:rPr>
              <a:t>(</a:t>
            </a:r>
            <a:r>
              <a:rPr lang="hu-HU" dirty="0" err="1">
                <a:solidFill>
                  <a:srgbClr val="FF0000"/>
                </a:solidFill>
              </a:rPr>
              <a:t>commandList.Get</a:t>
            </a:r>
            <a:r>
              <a:rPr lang="hu-HU" dirty="0">
                <a:solidFill>
                  <a:srgbClr val="FF0000"/>
                </a:solidFill>
              </a:rPr>
              <a:t>());</a:t>
            </a:r>
          </a:p>
          <a:p>
            <a:endParaRPr lang="hu-HU" dirty="0"/>
          </a:p>
          <a:p>
            <a:r>
              <a:rPr lang="hu-HU" dirty="0"/>
              <a:t>		DX_API("</a:t>
            </a:r>
            <a:r>
              <a:rPr lang="hu-HU" dirty="0" err="1"/>
              <a:t>Failed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close</a:t>
            </a:r>
            <a:r>
              <a:rPr lang="hu-HU" dirty="0"/>
              <a:t> </a:t>
            </a:r>
            <a:r>
              <a:rPr lang="hu-HU" dirty="0" err="1"/>
              <a:t>command</a:t>
            </a:r>
            <a:r>
              <a:rPr lang="hu-HU" dirty="0"/>
              <a:t> </a:t>
            </a:r>
            <a:r>
              <a:rPr lang="hu-HU" dirty="0" err="1"/>
              <a:t>list</a:t>
            </a:r>
            <a:r>
              <a:rPr lang="hu-HU" dirty="0"/>
              <a:t> (</a:t>
            </a:r>
            <a:r>
              <a:rPr lang="hu-HU" dirty="0" err="1"/>
              <a:t>UploadResources</a:t>
            </a:r>
            <a:r>
              <a:rPr lang="hu-HU" dirty="0"/>
              <a:t>)")</a:t>
            </a:r>
          </a:p>
          <a:p>
            <a:r>
              <a:rPr lang="hu-HU" dirty="0"/>
              <a:t>			</a:t>
            </a:r>
            <a:r>
              <a:rPr lang="hu-HU" dirty="0" err="1"/>
              <a:t>commandList</a:t>
            </a:r>
            <a:r>
              <a:rPr lang="hu-HU" dirty="0"/>
              <a:t>-&gt;</a:t>
            </a:r>
            <a:r>
              <a:rPr lang="hu-HU" dirty="0" err="1"/>
              <a:t>Close</a:t>
            </a:r>
            <a:r>
              <a:rPr lang="hu-HU" dirty="0"/>
              <a:t>();</a:t>
            </a:r>
          </a:p>
          <a:p>
            <a:endParaRPr lang="hu-HU" dirty="0"/>
          </a:p>
          <a:p>
            <a:r>
              <a:rPr lang="hu-HU" dirty="0"/>
              <a:t>		ID3D12CommandList * </a:t>
            </a:r>
            <a:r>
              <a:rPr lang="hu-HU" dirty="0" err="1"/>
              <a:t>commandLists</a:t>
            </a:r>
            <a:r>
              <a:rPr lang="hu-HU" dirty="0"/>
              <a:t>[] = { </a:t>
            </a:r>
            <a:r>
              <a:rPr lang="hu-HU" dirty="0" err="1"/>
              <a:t>commandList.Get</a:t>
            </a:r>
            <a:r>
              <a:rPr lang="hu-HU" dirty="0"/>
              <a:t>() };</a:t>
            </a:r>
          </a:p>
          <a:p>
            <a:r>
              <a:rPr lang="hu-HU" dirty="0"/>
              <a:t>		</a:t>
            </a:r>
            <a:r>
              <a:rPr lang="hu-HU" dirty="0" err="1"/>
              <a:t>commandQueue</a:t>
            </a:r>
            <a:r>
              <a:rPr lang="hu-HU" dirty="0"/>
              <a:t>-&gt;</a:t>
            </a:r>
            <a:r>
              <a:rPr lang="hu-HU" dirty="0" err="1"/>
              <a:t>ExecuteCommandLists</a:t>
            </a:r>
            <a:r>
              <a:rPr lang="hu-HU" dirty="0"/>
              <a:t>(_</a:t>
            </a:r>
            <a:r>
              <a:rPr lang="hu-HU" dirty="0" err="1"/>
              <a:t>countof</a:t>
            </a:r>
            <a:r>
              <a:rPr lang="hu-HU" dirty="0"/>
              <a:t>(</a:t>
            </a:r>
            <a:r>
              <a:rPr lang="hu-HU" dirty="0" err="1"/>
              <a:t>commandLists</a:t>
            </a:r>
            <a:r>
              <a:rPr lang="hu-HU" dirty="0"/>
              <a:t>), </a:t>
            </a:r>
            <a:r>
              <a:rPr lang="hu-HU" dirty="0" err="1"/>
              <a:t>commandLists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 err="1"/>
              <a:t>WaitForPreviousFrame</a:t>
            </a:r>
            <a:r>
              <a:rPr lang="hu-HU" dirty="0"/>
              <a:t>();</a:t>
            </a:r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 err="1">
                <a:solidFill>
                  <a:srgbClr val="FF0000"/>
                </a:solidFill>
              </a:rPr>
              <a:t>diffuseTex.ReleaseUploadResources</a:t>
            </a:r>
            <a:r>
              <a:rPr lang="hu-HU" dirty="0">
                <a:solidFill>
                  <a:srgbClr val="FF0000"/>
                </a:solidFill>
              </a:rPr>
              <a:t>();</a:t>
            </a:r>
          </a:p>
          <a:p>
            <a:r>
              <a:rPr lang="hu-HU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normalTex.ReleaseUploadResources</a:t>
            </a:r>
            <a:r>
              <a:rPr lang="hu-HU" dirty="0">
                <a:solidFill>
                  <a:srgbClr val="FF0000"/>
                </a:solidFill>
              </a:rPr>
              <a:t>();</a:t>
            </a:r>
          </a:p>
          <a:p>
            <a:r>
              <a:rPr lang="hu-HU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bumpTex.ReleaseUploadResources</a:t>
            </a:r>
            <a:r>
              <a:rPr lang="hu-HU" dirty="0">
                <a:solidFill>
                  <a:srgbClr val="FF0000"/>
                </a:solidFill>
              </a:rPr>
              <a:t>();</a:t>
            </a:r>
          </a:p>
          <a:p>
            <a:r>
              <a:rPr lang="hu-HU" dirty="0"/>
              <a:t>	}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 err="1"/>
              <a:t>UploadResources</a:t>
            </a:r>
            <a:r>
              <a:rPr lang="hu-HU" dirty="0"/>
              <a:t>()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889673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Modell/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Importálás</a:t>
            </a:r>
            <a:r>
              <a:rPr lang="en-US" dirty="0"/>
              <a:t>, </a:t>
            </a:r>
            <a:r>
              <a:rPr lang="en-US" dirty="0" err="1"/>
              <a:t>feltöltés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Normal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 + Env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Parallax</a:t>
            </a:r>
          </a:p>
        </p:txBody>
      </p:sp>
    </p:spTree>
    <p:extLst>
      <p:ext uri="{BB962C8B-B14F-4D97-AF65-F5344CB8AC3E}">
        <p14:creationId xmlns:p14="http://schemas.microsoft.com/office/powerpoint/2010/main" val="1769294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#define </a:t>
            </a:r>
            <a:r>
              <a:rPr lang="en-US" sz="2400" dirty="0" err="1"/>
              <a:t>NormalMapRS</a:t>
            </a:r>
            <a:r>
              <a:rPr lang="en-US" sz="2400" dirty="0"/>
              <a:t> "</a:t>
            </a:r>
            <a:r>
              <a:rPr lang="en-US" sz="2400" dirty="0" err="1"/>
              <a:t>RootFlags</a:t>
            </a:r>
            <a:r>
              <a:rPr lang="en-US" sz="2400" dirty="0"/>
              <a:t>( ALLOW_INPUT_ASSEMBLER_INPUT_LAYOUT ), CBV(b0),</a:t>
            </a:r>
          </a:p>
          <a:p>
            <a:r>
              <a:rPr lang="en-US" sz="2400" dirty="0"/>
              <a:t>  CBV(b1),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DescriptorTable</a:t>
            </a:r>
            <a:r>
              <a:rPr lang="en-US" sz="2400" dirty="0"/>
              <a:t>(SRV(t0, </a:t>
            </a:r>
            <a:r>
              <a:rPr lang="en-US" sz="2400" dirty="0" err="1"/>
              <a:t>numDescriptors</a:t>
            </a:r>
            <a:r>
              <a:rPr lang="en-US" sz="2400" dirty="0"/>
              <a:t>=3)), 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StaticSampler</a:t>
            </a:r>
            <a:r>
              <a:rPr lang="en-US" sz="2400" dirty="0"/>
              <a:t>(s0)"</a:t>
            </a:r>
            <a:endParaRPr lang="en-US" sz="1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RootSignatures.hlsli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653630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US" dirty="0"/>
              <a:t>#include "</a:t>
            </a:r>
            <a:r>
              <a:rPr lang="en-US" dirty="0" err="1"/>
              <a:t>RootSignatures.hlsli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hu-HU" dirty="0" err="1"/>
              <a:t>struct</a:t>
            </a:r>
            <a:r>
              <a:rPr lang="hu-HU" dirty="0"/>
              <a:t> </a:t>
            </a:r>
            <a:r>
              <a:rPr lang="hu-HU" dirty="0" err="1"/>
              <a:t>IAOutput</a:t>
            </a:r>
            <a:endParaRPr lang="hu-HU" dirty="0"/>
          </a:p>
          <a:p>
            <a:r>
              <a:rPr lang="hu-HU" dirty="0"/>
              <a:t>{</a:t>
            </a:r>
          </a:p>
          <a:p>
            <a:r>
              <a:rPr lang="hu-HU" dirty="0"/>
              <a:t>    float3 </a:t>
            </a:r>
            <a:r>
              <a:rPr lang="hu-HU" dirty="0" err="1"/>
              <a:t>position</a:t>
            </a:r>
            <a:r>
              <a:rPr lang="hu-HU" dirty="0"/>
              <a:t> : POSITION;</a:t>
            </a:r>
          </a:p>
          <a:p>
            <a:r>
              <a:rPr lang="hu-HU" dirty="0"/>
              <a:t>    float3 </a:t>
            </a:r>
            <a:r>
              <a:rPr lang="hu-HU" dirty="0" err="1"/>
              <a:t>normal</a:t>
            </a:r>
            <a:r>
              <a:rPr lang="hu-HU" dirty="0"/>
              <a:t> : NORMAL;</a:t>
            </a:r>
          </a:p>
          <a:p>
            <a:r>
              <a:rPr lang="hu-HU" dirty="0"/>
              <a:t>    float2 </a:t>
            </a:r>
            <a:r>
              <a:rPr lang="hu-HU" dirty="0" err="1"/>
              <a:t>texCoord</a:t>
            </a:r>
            <a:r>
              <a:rPr lang="hu-HU" dirty="0"/>
              <a:t> : TEXCOORD;</a:t>
            </a:r>
          </a:p>
          <a:p>
            <a:r>
              <a:rPr lang="hu-HU" dirty="0"/>
              <a:t>    float3 </a:t>
            </a:r>
            <a:r>
              <a:rPr lang="hu-HU" dirty="0" err="1"/>
              <a:t>tangent</a:t>
            </a:r>
            <a:r>
              <a:rPr lang="hu-HU" dirty="0"/>
              <a:t> : TANGENT;</a:t>
            </a:r>
          </a:p>
          <a:p>
            <a:r>
              <a:rPr lang="hu-HU" dirty="0"/>
              <a:t>    float3 </a:t>
            </a:r>
            <a:r>
              <a:rPr lang="hu-HU" dirty="0" err="1"/>
              <a:t>binormal</a:t>
            </a:r>
            <a:r>
              <a:rPr lang="hu-HU" dirty="0"/>
              <a:t> : BINORMAL;</a:t>
            </a:r>
          </a:p>
          <a:p>
            <a:r>
              <a:rPr lang="hu-HU" dirty="0"/>
              <a:t>};</a:t>
            </a:r>
          </a:p>
          <a:p>
            <a:endParaRPr lang="hu-HU" dirty="0"/>
          </a:p>
          <a:p>
            <a:r>
              <a:rPr lang="hu-HU" dirty="0" err="1"/>
              <a:t>struct</a:t>
            </a:r>
            <a:r>
              <a:rPr lang="hu-HU" dirty="0"/>
              <a:t> </a:t>
            </a:r>
            <a:r>
              <a:rPr lang="hu-HU" dirty="0" err="1"/>
              <a:t>VSOutput</a:t>
            </a:r>
            <a:endParaRPr lang="hu-HU" dirty="0"/>
          </a:p>
          <a:p>
            <a:r>
              <a:rPr lang="hu-HU" dirty="0"/>
              <a:t>{</a:t>
            </a:r>
          </a:p>
          <a:p>
            <a:r>
              <a:rPr lang="hu-HU" dirty="0"/>
              <a:t>    float4 </a:t>
            </a:r>
            <a:r>
              <a:rPr lang="hu-HU" dirty="0" err="1"/>
              <a:t>position</a:t>
            </a:r>
            <a:r>
              <a:rPr lang="hu-HU" dirty="0"/>
              <a:t> : </a:t>
            </a:r>
            <a:r>
              <a:rPr lang="hu-HU" dirty="0" err="1"/>
              <a:t>SV_Position</a:t>
            </a:r>
            <a:r>
              <a:rPr lang="hu-HU" dirty="0"/>
              <a:t>;</a:t>
            </a:r>
          </a:p>
          <a:p>
            <a:r>
              <a:rPr lang="hu-HU" dirty="0"/>
              <a:t>    float3 </a:t>
            </a:r>
            <a:r>
              <a:rPr lang="hu-HU" dirty="0" err="1"/>
              <a:t>normal</a:t>
            </a:r>
            <a:r>
              <a:rPr lang="hu-HU" dirty="0"/>
              <a:t> : NORMAL;</a:t>
            </a:r>
          </a:p>
          <a:p>
            <a:r>
              <a:rPr lang="hu-HU" dirty="0"/>
              <a:t>    float2 </a:t>
            </a:r>
            <a:r>
              <a:rPr lang="hu-HU" dirty="0" err="1"/>
              <a:t>texCoord</a:t>
            </a:r>
            <a:r>
              <a:rPr lang="hu-HU" dirty="0"/>
              <a:t> : TEXCOORD;</a:t>
            </a:r>
          </a:p>
          <a:p>
            <a:r>
              <a:rPr lang="hu-HU" dirty="0"/>
              <a:t>    float3 </a:t>
            </a:r>
            <a:r>
              <a:rPr lang="hu-HU" dirty="0" err="1"/>
              <a:t>lightDirTS</a:t>
            </a:r>
            <a:r>
              <a:rPr lang="hu-HU" dirty="0"/>
              <a:t> : TEXCOORD1;</a:t>
            </a:r>
          </a:p>
          <a:p>
            <a:r>
              <a:rPr lang="hu-HU" dirty="0"/>
              <a:t>    float3 </a:t>
            </a:r>
            <a:r>
              <a:rPr lang="hu-HU" dirty="0" err="1"/>
              <a:t>viewDirTS</a:t>
            </a:r>
            <a:r>
              <a:rPr lang="hu-HU" dirty="0"/>
              <a:t> : TEXCOORD2;</a:t>
            </a:r>
          </a:p>
          <a:p>
            <a:r>
              <a:rPr lang="hu-HU" dirty="0"/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NormalMapVS.hlsl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063011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AFD6AE-A665-4125-9873-70C98158B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T,B,N </a:t>
            </a:r>
            <a:r>
              <a:rPr lang="en-US" dirty="0" err="1"/>
              <a:t>vektorok</a:t>
            </a:r>
            <a:r>
              <a:rPr lang="en-US" dirty="0"/>
              <a:t> </a:t>
            </a:r>
            <a:r>
              <a:rPr lang="en-US" dirty="0" err="1"/>
              <a:t>kiadnak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ortonormált</a:t>
            </a:r>
            <a:r>
              <a:rPr lang="en-US" dirty="0"/>
              <a:t> </a:t>
            </a:r>
            <a:r>
              <a:rPr lang="en-US" dirty="0" err="1"/>
              <a:t>bázist</a:t>
            </a:r>
            <a:endParaRPr lang="en-US" dirty="0"/>
          </a:p>
          <a:p>
            <a:r>
              <a:rPr lang="en-US" dirty="0"/>
              <a:t>T: </a:t>
            </a:r>
            <a:r>
              <a:rPr lang="en-US" dirty="0" err="1"/>
              <a:t>tangens</a:t>
            </a:r>
            <a:r>
              <a:rPr lang="en-US" dirty="0"/>
              <a:t>, B: </a:t>
            </a:r>
            <a:r>
              <a:rPr lang="en-US" dirty="0" err="1"/>
              <a:t>binormális</a:t>
            </a:r>
            <a:r>
              <a:rPr lang="en-US" dirty="0"/>
              <a:t>, N: </a:t>
            </a:r>
            <a:r>
              <a:rPr lang="en-US" dirty="0" err="1"/>
              <a:t>normál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9FDC2B-E781-4787-8D6C-96CB50F27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971800"/>
            <a:ext cx="3505200" cy="331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46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</a:t>
            </a:r>
            <a:r>
              <a:rPr lang="en-US" dirty="0"/>
              <a:t> - 2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AFD6AE-A665-4125-9873-70C98158B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Mire </a:t>
            </a:r>
            <a:r>
              <a:rPr lang="en-US" dirty="0" err="1"/>
              <a:t>jó</a:t>
            </a:r>
            <a:r>
              <a:rPr lang="en-US" dirty="0"/>
              <a:t>? </a:t>
            </a:r>
            <a:r>
              <a:rPr lang="en-US" dirty="0" err="1"/>
              <a:t>Innentől</a:t>
            </a:r>
            <a:r>
              <a:rPr lang="en-US" dirty="0"/>
              <a:t> </a:t>
            </a:r>
            <a:r>
              <a:rPr lang="en-US" dirty="0" err="1"/>
              <a:t>tetszőlegesen</a:t>
            </a:r>
            <a:r>
              <a:rPr lang="en-US" dirty="0"/>
              <a:t> meg </a:t>
            </a:r>
            <a:r>
              <a:rPr lang="en-US" dirty="0" err="1"/>
              <a:t>tudjuk</a:t>
            </a:r>
            <a:r>
              <a:rPr lang="en-US" dirty="0"/>
              <a:t> </a:t>
            </a:r>
            <a:r>
              <a:rPr lang="en-US" dirty="0" err="1"/>
              <a:t>változtatni</a:t>
            </a:r>
            <a:r>
              <a:rPr lang="en-US" dirty="0"/>
              <a:t>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normálisokat</a:t>
            </a:r>
            <a:r>
              <a:rPr lang="en-US" dirty="0"/>
              <a:t> </a:t>
            </a:r>
            <a:r>
              <a:rPr lang="en-US" dirty="0" err="1"/>
              <a:t>anélkül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vertexet</a:t>
            </a:r>
            <a:r>
              <a:rPr lang="en-US" dirty="0"/>
              <a:t> </a:t>
            </a:r>
            <a:r>
              <a:rPr lang="en-US" dirty="0" err="1"/>
              <a:t>kellene</a:t>
            </a:r>
            <a:r>
              <a:rPr lang="en-US" dirty="0"/>
              <a:t> </a:t>
            </a:r>
            <a:r>
              <a:rPr lang="en-US" dirty="0" err="1"/>
              <a:t>hozzáadni</a:t>
            </a:r>
            <a:r>
              <a:rPr lang="en-US" dirty="0"/>
              <a:t> a </a:t>
            </a:r>
            <a:r>
              <a:rPr lang="en-US" dirty="0" err="1"/>
              <a:t>modellhez</a:t>
            </a:r>
            <a:endParaRPr lang="en-US" dirty="0"/>
          </a:p>
          <a:p>
            <a:r>
              <a:rPr lang="en-US" dirty="0" err="1"/>
              <a:t>Hogyan</a:t>
            </a:r>
            <a:r>
              <a:rPr lang="en-US" dirty="0"/>
              <a:t>?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textúrát</a:t>
            </a:r>
            <a:r>
              <a:rPr lang="en-US" dirty="0"/>
              <a:t> </a:t>
            </a:r>
            <a:r>
              <a:rPr lang="en-US" dirty="0" err="1"/>
              <a:t>bekötünk</a:t>
            </a:r>
            <a:r>
              <a:rPr lang="en-US" dirty="0"/>
              <a:t>, </a:t>
            </a:r>
            <a:r>
              <a:rPr lang="en-US" dirty="0" err="1"/>
              <a:t>amelyben</a:t>
            </a:r>
            <a:r>
              <a:rPr lang="en-US" dirty="0"/>
              <a:t> a </a:t>
            </a:r>
            <a:r>
              <a:rPr lang="en-US" dirty="0" err="1"/>
              <a:t>normálvektorok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 </a:t>
            </a:r>
            <a:r>
              <a:rPr lang="en-US" dirty="0" err="1"/>
              <a:t>lekódolva</a:t>
            </a:r>
            <a:r>
              <a:rPr lang="en-US" dirty="0"/>
              <a:t> (</a:t>
            </a:r>
            <a:r>
              <a:rPr lang="en-US" dirty="0" err="1"/>
              <a:t>x,y,z</a:t>
            </a:r>
            <a:r>
              <a:rPr lang="en-US" dirty="0"/>
              <a:t>) -&gt; (R,G,B) </a:t>
            </a:r>
            <a:r>
              <a:rPr lang="en-US" dirty="0" err="1"/>
              <a:t>értékekre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2815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Előkészületek</a:t>
            </a:r>
            <a:endParaRPr lang="en-US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r>
              <a:rPr lang="en-US" dirty="0"/>
              <a:t>Minden </a:t>
            </a:r>
            <a:r>
              <a:rPr lang="en-US" dirty="0" err="1"/>
              <a:t>infrastruktúra</a:t>
            </a:r>
            <a:r>
              <a:rPr lang="en-US" dirty="0"/>
              <a:t> </a:t>
            </a:r>
            <a:r>
              <a:rPr lang="en-US" dirty="0" err="1"/>
              <a:t>kéznél</a:t>
            </a:r>
            <a:r>
              <a:rPr lang="en-US" dirty="0"/>
              <a:t> van, </a:t>
            </a:r>
            <a:r>
              <a:rPr lang="en-US" dirty="0" err="1"/>
              <a:t>néhány</a:t>
            </a:r>
            <a:r>
              <a:rPr lang="en-US" dirty="0"/>
              <a:t> </a:t>
            </a:r>
            <a:r>
              <a:rPr lang="en-US" dirty="0" err="1"/>
              <a:t>modellt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textúrát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letölteni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betölteni</a:t>
            </a:r>
            <a:endParaRPr lang="en-US" dirty="0"/>
          </a:p>
          <a:p>
            <a:r>
              <a:rPr lang="en-US" dirty="0" err="1"/>
              <a:t>Nagyrészt</a:t>
            </a:r>
            <a:r>
              <a:rPr lang="en-US" dirty="0"/>
              <a:t> </a:t>
            </a:r>
            <a:r>
              <a:rPr lang="en-US" dirty="0" err="1"/>
              <a:t>shadereket</a:t>
            </a:r>
            <a:r>
              <a:rPr lang="en-US" dirty="0"/>
              <a:t> </a:t>
            </a:r>
            <a:r>
              <a:rPr lang="en-US" dirty="0" err="1"/>
              <a:t>fogunk</a:t>
            </a:r>
            <a:r>
              <a:rPr lang="en-US" dirty="0"/>
              <a:t> </a:t>
            </a:r>
            <a:r>
              <a:rPr lang="en-US" dirty="0" err="1"/>
              <a:t>írni</a:t>
            </a:r>
            <a:r>
              <a:rPr lang="en-US" dirty="0"/>
              <a:t>, </a:t>
            </a:r>
            <a:r>
              <a:rPr lang="en-US" dirty="0" err="1"/>
              <a:t>érdemes</a:t>
            </a:r>
            <a:r>
              <a:rPr lang="en-US" dirty="0"/>
              <a:t> </a:t>
            </a:r>
            <a:r>
              <a:rPr lang="en-US" dirty="0" err="1"/>
              <a:t>néhány</a:t>
            </a:r>
            <a:r>
              <a:rPr lang="en-US" dirty="0"/>
              <a:t> shader </a:t>
            </a:r>
            <a:r>
              <a:rPr lang="en-US" dirty="0" err="1"/>
              <a:t>fájlt</a:t>
            </a:r>
            <a:r>
              <a:rPr lang="en-US" dirty="0"/>
              <a:t> </a:t>
            </a:r>
            <a:r>
              <a:rPr lang="en-US" dirty="0" err="1"/>
              <a:t>előre</a:t>
            </a:r>
            <a:r>
              <a:rPr lang="en-US" dirty="0"/>
              <a:t> </a:t>
            </a:r>
            <a:r>
              <a:rPr lang="en-US" dirty="0" err="1"/>
              <a:t>létrehozni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hu-HU" dirty="0"/>
              <a:t>[</a:t>
            </a:r>
            <a:r>
              <a:rPr lang="hu-HU" dirty="0" err="1"/>
              <a:t>RootSignature</a:t>
            </a:r>
            <a:r>
              <a:rPr lang="hu-HU" dirty="0"/>
              <a:t>(</a:t>
            </a:r>
            <a:r>
              <a:rPr lang="hu-HU" dirty="0" err="1"/>
              <a:t>NormalMapRS</a:t>
            </a:r>
            <a:r>
              <a:rPr lang="hu-HU" dirty="0"/>
              <a:t>)]</a:t>
            </a:r>
          </a:p>
          <a:p>
            <a:r>
              <a:rPr lang="hu-HU" dirty="0" err="1"/>
              <a:t>VSOutput</a:t>
            </a:r>
            <a:r>
              <a:rPr lang="hu-HU" dirty="0"/>
              <a:t> main(</a:t>
            </a:r>
            <a:r>
              <a:rPr lang="hu-HU" dirty="0" err="1"/>
              <a:t>IAOutput</a:t>
            </a:r>
            <a:r>
              <a:rPr lang="hu-HU" dirty="0"/>
              <a:t> </a:t>
            </a:r>
            <a:r>
              <a:rPr lang="hu-HU" dirty="0" err="1"/>
              <a:t>iao</a:t>
            </a:r>
            <a:r>
              <a:rPr lang="hu-HU" dirty="0"/>
              <a:t>)</a:t>
            </a:r>
          </a:p>
          <a:p>
            <a:r>
              <a:rPr lang="hu-HU" dirty="0"/>
              <a:t>{</a:t>
            </a:r>
          </a:p>
          <a:p>
            <a:r>
              <a:rPr lang="hu-HU" dirty="0"/>
              <a:t>float4 </a:t>
            </a:r>
            <a:r>
              <a:rPr lang="hu-HU" dirty="0" err="1"/>
              <a:t>worldPos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modelMat</a:t>
            </a:r>
            <a:r>
              <a:rPr lang="hu-HU" dirty="0"/>
              <a:t>, </a:t>
            </a:r>
            <a:r>
              <a:rPr lang="en-US" dirty="0"/>
              <a:t>								</a:t>
            </a:r>
            <a:r>
              <a:rPr lang="hu-HU" dirty="0"/>
              <a:t>float4(</a:t>
            </a:r>
            <a:r>
              <a:rPr lang="hu-HU" dirty="0" err="1"/>
              <a:t>iao.position</a:t>
            </a:r>
            <a:r>
              <a:rPr lang="hu-HU" dirty="0"/>
              <a:t>, 1.0f));</a:t>
            </a:r>
            <a:endParaRPr lang="en-US" dirty="0"/>
          </a:p>
          <a:p>
            <a:r>
              <a:rPr lang="hu-HU" dirty="0"/>
              <a:t>float3 </a:t>
            </a:r>
            <a:r>
              <a:rPr lang="hu-HU" dirty="0" err="1"/>
              <a:t>descartesPos</a:t>
            </a:r>
            <a:r>
              <a:rPr lang="hu-HU" dirty="0"/>
              <a:t> = </a:t>
            </a:r>
            <a:r>
              <a:rPr lang="hu-HU" dirty="0" err="1"/>
              <a:t>worldPos.xyz</a:t>
            </a:r>
            <a:r>
              <a:rPr lang="hu-HU" dirty="0"/>
              <a:t> / </a:t>
            </a:r>
            <a:r>
              <a:rPr lang="hu-HU" dirty="0" err="1"/>
              <a:t>worldPos.w</a:t>
            </a:r>
            <a:r>
              <a:rPr lang="hu-HU" dirty="0"/>
              <a:t>;</a:t>
            </a:r>
          </a:p>
          <a:p>
            <a:endParaRPr lang="hu-HU" dirty="0"/>
          </a:p>
          <a:p>
            <a:r>
              <a:rPr lang="hu-HU" dirty="0"/>
              <a:t>float3 </a:t>
            </a:r>
            <a:r>
              <a:rPr lang="hu-HU" dirty="0" err="1"/>
              <a:t>lightDir</a:t>
            </a:r>
            <a:r>
              <a:rPr lang="hu-HU" dirty="0"/>
              <a:t>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lightPos.xyz</a:t>
            </a:r>
            <a:r>
              <a:rPr lang="hu-HU" dirty="0"/>
              <a:t> - </a:t>
            </a:r>
            <a:r>
              <a:rPr lang="en-US" dirty="0"/>
              <a:t>						</a:t>
            </a:r>
            <a:r>
              <a:rPr lang="hu-HU" dirty="0" err="1"/>
              <a:t>descartesPos</a:t>
            </a:r>
            <a:r>
              <a:rPr lang="hu-HU" dirty="0"/>
              <a:t> * </a:t>
            </a:r>
            <a:r>
              <a:rPr lang="hu-HU" dirty="0" err="1"/>
              <a:t>lightPos.w</a:t>
            </a:r>
            <a:r>
              <a:rPr lang="hu-HU" dirty="0"/>
              <a:t>);</a:t>
            </a:r>
          </a:p>
          <a:p>
            <a:r>
              <a:rPr lang="hu-HU" dirty="0"/>
              <a:t>float3 </a:t>
            </a:r>
            <a:r>
              <a:rPr lang="hu-HU" dirty="0" err="1"/>
              <a:t>viewDir</a:t>
            </a:r>
            <a:r>
              <a:rPr lang="hu-HU" dirty="0"/>
              <a:t>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eyePos.xyz</a:t>
            </a:r>
            <a:r>
              <a:rPr lang="hu-HU" dirty="0"/>
              <a:t> - </a:t>
            </a:r>
            <a:r>
              <a:rPr lang="en-US" dirty="0"/>
              <a:t>						</a:t>
            </a:r>
            <a:r>
              <a:rPr lang="hu-HU" dirty="0" err="1"/>
              <a:t>descartesPos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hu-HU" dirty="0"/>
              <a:t>float3 t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mul</a:t>
            </a:r>
            <a:r>
              <a:rPr lang="hu-HU" dirty="0"/>
              <a:t>(float4(</a:t>
            </a:r>
            <a:r>
              <a:rPr lang="hu-HU" dirty="0" err="1"/>
              <a:t>iao.tangent</a:t>
            </a:r>
            <a:r>
              <a:rPr lang="hu-HU" dirty="0"/>
              <a:t>, 0.0f), </a:t>
            </a:r>
            <a:r>
              <a:rPr lang="hu-HU" dirty="0" err="1"/>
              <a:t>invModelMat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);</a:t>
            </a:r>
          </a:p>
          <a:p>
            <a:r>
              <a:rPr lang="hu-HU" dirty="0"/>
              <a:t>float3 b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mul</a:t>
            </a:r>
            <a:r>
              <a:rPr lang="hu-HU" dirty="0"/>
              <a:t>(float4(</a:t>
            </a:r>
            <a:r>
              <a:rPr lang="hu-HU" dirty="0" err="1"/>
              <a:t>iao.binormal</a:t>
            </a:r>
            <a:r>
              <a:rPr lang="hu-HU" dirty="0"/>
              <a:t>, 0.0f), </a:t>
            </a:r>
            <a:r>
              <a:rPr lang="hu-HU" dirty="0" err="1"/>
              <a:t>invModelMat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);</a:t>
            </a:r>
          </a:p>
          <a:p>
            <a:r>
              <a:rPr lang="hu-HU" dirty="0"/>
              <a:t>float3 n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mul</a:t>
            </a:r>
            <a:r>
              <a:rPr lang="hu-HU" dirty="0"/>
              <a:t>(float4(</a:t>
            </a:r>
            <a:r>
              <a:rPr lang="hu-HU" dirty="0" err="1"/>
              <a:t>iao.normal</a:t>
            </a:r>
            <a:r>
              <a:rPr lang="hu-HU" dirty="0"/>
              <a:t>, 0.0f), </a:t>
            </a:r>
            <a:r>
              <a:rPr lang="hu-HU" dirty="0" err="1"/>
              <a:t>invModelMat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NormalMapVS.hlsl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197218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hu-HU" dirty="0"/>
              <a:t> </a:t>
            </a:r>
            <a:r>
              <a:rPr lang="en-US" dirty="0"/>
              <a:t>		</a:t>
            </a:r>
            <a:r>
              <a:rPr lang="hu-HU" dirty="0"/>
              <a:t>float3x3 </a:t>
            </a:r>
            <a:r>
              <a:rPr lang="hu-HU" dirty="0" err="1"/>
              <a:t>tbn</a:t>
            </a:r>
            <a:r>
              <a:rPr lang="hu-HU" dirty="0"/>
              <a:t> = { t, b, n };</a:t>
            </a:r>
            <a:endParaRPr lang="en-US" dirty="0"/>
          </a:p>
          <a:p>
            <a:r>
              <a:rPr lang="hu-HU" dirty="0"/>
              <a:t> </a:t>
            </a:r>
          </a:p>
          <a:p>
            <a:r>
              <a:rPr lang="hu-HU" dirty="0"/>
              <a:t>    </a:t>
            </a:r>
            <a:r>
              <a:rPr lang="hu-HU" dirty="0" err="1"/>
              <a:t>VSOutput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  <a:r>
              <a:rPr lang="hu-HU" dirty="0" err="1"/>
              <a:t>vso.position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viewProj</a:t>
            </a:r>
            <a:r>
              <a:rPr lang="hu-HU" dirty="0"/>
              <a:t>, </a:t>
            </a:r>
            <a:r>
              <a:rPr lang="en-US" dirty="0"/>
              <a:t>							</a:t>
            </a:r>
            <a:r>
              <a:rPr lang="hu-HU" dirty="0" err="1"/>
              <a:t>worldPos</a:t>
            </a:r>
            <a:r>
              <a:rPr lang="hu-HU" dirty="0"/>
              <a:t>);</a:t>
            </a:r>
          </a:p>
          <a:p>
            <a:r>
              <a:rPr lang="hu-HU" dirty="0"/>
              <a:t>    </a:t>
            </a:r>
            <a:r>
              <a:rPr lang="hu-HU" dirty="0" err="1"/>
              <a:t>vso.normal</a:t>
            </a:r>
            <a:r>
              <a:rPr lang="hu-HU" dirty="0"/>
              <a:t> = n;</a:t>
            </a:r>
          </a:p>
          <a:p>
            <a:r>
              <a:rPr lang="hu-HU" dirty="0"/>
              <a:t>    </a:t>
            </a:r>
            <a:r>
              <a:rPr lang="hu-HU" dirty="0" err="1"/>
              <a:t>vso.texCoord</a:t>
            </a:r>
            <a:r>
              <a:rPr lang="hu-HU" dirty="0"/>
              <a:t> = </a:t>
            </a:r>
            <a:r>
              <a:rPr lang="hu-HU" dirty="0" err="1"/>
              <a:t>iao.texCoord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  <a:r>
              <a:rPr lang="hu-HU" dirty="0" err="1"/>
              <a:t>vso.lightDirTS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tbn</a:t>
            </a:r>
            <a:r>
              <a:rPr lang="hu-HU" dirty="0"/>
              <a:t>, </a:t>
            </a:r>
            <a:r>
              <a:rPr lang="hu-HU" dirty="0" err="1"/>
              <a:t>lightDir</a:t>
            </a:r>
            <a:r>
              <a:rPr lang="hu-HU" dirty="0"/>
              <a:t>);</a:t>
            </a:r>
          </a:p>
          <a:p>
            <a:r>
              <a:rPr lang="hu-HU" dirty="0"/>
              <a:t>    </a:t>
            </a:r>
            <a:r>
              <a:rPr lang="hu-HU" dirty="0" err="1"/>
              <a:t>vso.viewDirTS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tbn</a:t>
            </a:r>
            <a:r>
              <a:rPr lang="hu-HU" dirty="0"/>
              <a:t>, </a:t>
            </a:r>
            <a:r>
              <a:rPr lang="hu-HU" dirty="0" err="1"/>
              <a:t>viewDir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hu-HU" dirty="0"/>
              <a:t>    </a:t>
            </a:r>
            <a:r>
              <a:rPr lang="hu-HU" dirty="0" err="1"/>
              <a:t>return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;</a:t>
            </a:r>
          </a:p>
          <a:p>
            <a:r>
              <a:rPr lang="hu-HU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NormalMapVS.hlsl</a:t>
            </a:r>
            <a:r>
              <a:rPr lang="en-US" sz="4000" dirty="0"/>
              <a:t> - 2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4177575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47500" lnSpcReduction="20000"/>
          </a:bodyPr>
          <a:lstStyle/>
          <a:p>
            <a:r>
              <a:rPr lang="hu-HU" dirty="0"/>
              <a:t>#</a:t>
            </a:r>
            <a:r>
              <a:rPr lang="hu-HU" dirty="0" err="1"/>
              <a:t>include</a:t>
            </a:r>
            <a:r>
              <a:rPr lang="hu-HU" dirty="0"/>
              <a:t> "</a:t>
            </a:r>
            <a:r>
              <a:rPr lang="hu-HU" dirty="0" err="1"/>
              <a:t>RootSignatures.hlsli</a:t>
            </a:r>
            <a:r>
              <a:rPr lang="hu-HU" dirty="0"/>
              <a:t>“</a:t>
            </a:r>
            <a:endParaRPr lang="en-US" dirty="0"/>
          </a:p>
          <a:p>
            <a:endParaRPr lang="en-US" dirty="0"/>
          </a:p>
          <a:p>
            <a:r>
              <a:rPr lang="hu-HU" dirty="0" err="1"/>
              <a:t>struct</a:t>
            </a:r>
            <a:r>
              <a:rPr lang="hu-HU" dirty="0"/>
              <a:t> </a:t>
            </a:r>
            <a:r>
              <a:rPr lang="hu-HU" dirty="0" err="1"/>
              <a:t>VSOutput</a:t>
            </a:r>
            <a:endParaRPr lang="hu-HU" dirty="0"/>
          </a:p>
          <a:p>
            <a:r>
              <a:rPr lang="hu-HU" dirty="0"/>
              <a:t>{</a:t>
            </a:r>
          </a:p>
          <a:p>
            <a:r>
              <a:rPr lang="hu-HU" dirty="0"/>
              <a:t>    float4 </a:t>
            </a:r>
            <a:r>
              <a:rPr lang="hu-HU" dirty="0" err="1"/>
              <a:t>position</a:t>
            </a:r>
            <a:r>
              <a:rPr lang="hu-HU" dirty="0"/>
              <a:t> : </a:t>
            </a:r>
            <a:r>
              <a:rPr lang="hu-HU" dirty="0" err="1"/>
              <a:t>SV_Position</a:t>
            </a:r>
            <a:r>
              <a:rPr lang="hu-HU" dirty="0"/>
              <a:t>;</a:t>
            </a:r>
          </a:p>
          <a:p>
            <a:r>
              <a:rPr lang="hu-HU" dirty="0"/>
              <a:t>    float3 </a:t>
            </a:r>
            <a:r>
              <a:rPr lang="hu-HU" dirty="0" err="1"/>
              <a:t>normal</a:t>
            </a:r>
            <a:r>
              <a:rPr lang="hu-HU" dirty="0"/>
              <a:t> : NORMAL;</a:t>
            </a:r>
          </a:p>
          <a:p>
            <a:r>
              <a:rPr lang="hu-HU" dirty="0"/>
              <a:t>    float2 </a:t>
            </a:r>
            <a:r>
              <a:rPr lang="hu-HU" dirty="0" err="1"/>
              <a:t>texCoord</a:t>
            </a:r>
            <a:r>
              <a:rPr lang="hu-HU" dirty="0"/>
              <a:t> : TEXCOORD;</a:t>
            </a:r>
          </a:p>
          <a:p>
            <a:r>
              <a:rPr lang="hu-HU" dirty="0"/>
              <a:t>    float3 </a:t>
            </a:r>
            <a:r>
              <a:rPr lang="hu-HU" dirty="0" err="1"/>
              <a:t>lightDirTS</a:t>
            </a:r>
            <a:r>
              <a:rPr lang="hu-HU" dirty="0"/>
              <a:t> : TEXCOORD1;</a:t>
            </a:r>
          </a:p>
          <a:p>
            <a:r>
              <a:rPr lang="hu-HU" dirty="0"/>
              <a:t>    float3 </a:t>
            </a:r>
            <a:r>
              <a:rPr lang="hu-HU" dirty="0" err="1"/>
              <a:t>viewDirTS</a:t>
            </a:r>
            <a:r>
              <a:rPr lang="hu-HU" dirty="0"/>
              <a:t> : TEXCOORD2;</a:t>
            </a:r>
          </a:p>
          <a:p>
            <a:r>
              <a:rPr lang="hu-HU" dirty="0"/>
              <a:t>};</a:t>
            </a:r>
          </a:p>
          <a:p>
            <a:endParaRPr lang="hu-HU" dirty="0"/>
          </a:p>
          <a:p>
            <a:r>
              <a:rPr lang="hu-HU" dirty="0"/>
              <a:t>Texture2D </a:t>
            </a:r>
            <a:r>
              <a:rPr lang="hu-HU" dirty="0" err="1"/>
              <a:t>diffuseTex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(t0);</a:t>
            </a:r>
          </a:p>
          <a:p>
            <a:r>
              <a:rPr lang="hu-HU" dirty="0"/>
              <a:t>Texture2D </a:t>
            </a:r>
            <a:r>
              <a:rPr lang="hu-HU" dirty="0" err="1"/>
              <a:t>normalTex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(t1);</a:t>
            </a:r>
          </a:p>
          <a:p>
            <a:r>
              <a:rPr lang="hu-HU" dirty="0"/>
              <a:t>Texture2D </a:t>
            </a:r>
            <a:r>
              <a:rPr lang="hu-HU" dirty="0" err="1"/>
              <a:t>bumpTex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(t2);</a:t>
            </a:r>
            <a:endParaRPr lang="en-US" dirty="0"/>
          </a:p>
          <a:p>
            <a:r>
              <a:rPr lang="en-US" dirty="0"/>
              <a:t>//</a:t>
            </a:r>
            <a:r>
              <a:rPr lang="en-US" dirty="0" err="1"/>
              <a:t>TextureCube</a:t>
            </a:r>
            <a:r>
              <a:rPr lang="en-US" dirty="0"/>
              <a:t> </a:t>
            </a:r>
            <a:r>
              <a:rPr lang="en-US" dirty="0" err="1"/>
              <a:t>envTex</a:t>
            </a:r>
            <a:r>
              <a:rPr lang="en-US" dirty="0"/>
              <a:t> : register(t3);</a:t>
            </a:r>
            <a:endParaRPr lang="hu-HU" dirty="0"/>
          </a:p>
          <a:p>
            <a:endParaRPr lang="hu-HU" dirty="0"/>
          </a:p>
          <a:p>
            <a:r>
              <a:rPr lang="hu-HU" dirty="0" err="1"/>
              <a:t>SamplerState</a:t>
            </a:r>
            <a:r>
              <a:rPr lang="hu-HU" dirty="0"/>
              <a:t> </a:t>
            </a:r>
            <a:r>
              <a:rPr lang="hu-HU" dirty="0" err="1"/>
              <a:t>sampl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(s0);</a:t>
            </a:r>
          </a:p>
          <a:p>
            <a:endParaRPr lang="hu-HU" dirty="0"/>
          </a:p>
          <a:p>
            <a:r>
              <a:rPr lang="hu-HU" dirty="0" err="1"/>
              <a:t>cbuffer</a:t>
            </a:r>
            <a:r>
              <a:rPr lang="hu-HU" dirty="0"/>
              <a:t> </a:t>
            </a:r>
            <a:r>
              <a:rPr lang="hu-HU" dirty="0" err="1"/>
              <a:t>PerFrameCb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(b1)</a:t>
            </a:r>
          </a:p>
          <a:p>
            <a:r>
              <a:rPr lang="hu-HU" dirty="0"/>
              <a:t>{</a:t>
            </a:r>
          </a:p>
          <a:p>
            <a:r>
              <a:rPr lang="hu-HU" dirty="0"/>
              <a:t>    float4x4 </a:t>
            </a:r>
            <a:r>
              <a:rPr lang="hu-HU" dirty="0" err="1"/>
              <a:t>viewProj</a:t>
            </a:r>
            <a:r>
              <a:rPr lang="hu-HU" dirty="0"/>
              <a:t>;</a:t>
            </a:r>
          </a:p>
          <a:p>
            <a:r>
              <a:rPr lang="hu-HU" dirty="0"/>
              <a:t>    float4 </a:t>
            </a:r>
            <a:r>
              <a:rPr lang="hu-HU" dirty="0" err="1"/>
              <a:t>lightPos</a:t>
            </a:r>
            <a:r>
              <a:rPr lang="hu-HU" dirty="0"/>
              <a:t>;</a:t>
            </a:r>
          </a:p>
          <a:p>
            <a:r>
              <a:rPr lang="hu-HU" dirty="0"/>
              <a:t>    float4 </a:t>
            </a:r>
            <a:r>
              <a:rPr lang="hu-HU" dirty="0" err="1"/>
              <a:t>eyePos</a:t>
            </a:r>
            <a:r>
              <a:rPr lang="hu-HU" dirty="0"/>
              <a:t>;</a:t>
            </a:r>
          </a:p>
          <a:p>
            <a:r>
              <a:rPr lang="hu-HU" dirty="0"/>
              <a:t>    float4 </a:t>
            </a:r>
            <a:r>
              <a:rPr lang="hu-HU" dirty="0" err="1"/>
              <a:t>lightIntensity</a:t>
            </a:r>
            <a:r>
              <a:rPr lang="hu-HU" dirty="0"/>
              <a:t>;</a:t>
            </a:r>
          </a:p>
          <a:p>
            <a:r>
              <a:rPr lang="hu-HU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NormalMapPS.hlsl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535794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62500" lnSpcReduction="20000"/>
          </a:bodyPr>
          <a:lstStyle/>
          <a:p>
            <a:r>
              <a:rPr lang="hu-HU" dirty="0"/>
              <a:t>[</a:t>
            </a:r>
            <a:r>
              <a:rPr lang="hu-HU" dirty="0" err="1"/>
              <a:t>RootSignature</a:t>
            </a:r>
            <a:r>
              <a:rPr lang="hu-HU" dirty="0"/>
              <a:t>(</a:t>
            </a:r>
            <a:r>
              <a:rPr lang="hu-HU" dirty="0" err="1"/>
              <a:t>NormalMapRS</a:t>
            </a:r>
            <a:r>
              <a:rPr lang="hu-HU" dirty="0"/>
              <a:t>)]</a:t>
            </a:r>
          </a:p>
          <a:p>
            <a:r>
              <a:rPr lang="hu-HU" dirty="0"/>
              <a:t>float4 main(</a:t>
            </a:r>
            <a:r>
              <a:rPr lang="hu-HU" dirty="0" err="1"/>
              <a:t>VSOutput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) : </a:t>
            </a:r>
            <a:r>
              <a:rPr lang="hu-HU" dirty="0" err="1"/>
              <a:t>SV_Target</a:t>
            </a:r>
            <a:endParaRPr lang="hu-HU" dirty="0"/>
          </a:p>
          <a:p>
            <a:r>
              <a:rPr lang="hu-HU" dirty="0"/>
              <a:t>{</a:t>
            </a:r>
          </a:p>
          <a:p>
            <a:endParaRPr lang="hu-HU" dirty="0"/>
          </a:p>
          <a:p>
            <a:r>
              <a:rPr lang="hu-HU" dirty="0"/>
              <a:t>    float3 n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normalTex.Sample</a:t>
            </a:r>
            <a:r>
              <a:rPr lang="hu-HU" dirty="0"/>
              <a:t>(</a:t>
            </a:r>
            <a:r>
              <a:rPr lang="hu-HU" dirty="0" err="1"/>
              <a:t>sampl</a:t>
            </a:r>
            <a:r>
              <a:rPr lang="hu-HU" dirty="0"/>
              <a:t>, </a:t>
            </a:r>
            <a:r>
              <a:rPr lang="hu-HU" dirty="0" err="1"/>
              <a:t>vso.texCoord</a:t>
            </a:r>
            <a:r>
              <a:rPr lang="hu-HU" dirty="0"/>
              <a:t>).</a:t>
            </a:r>
            <a:r>
              <a:rPr lang="en-US" dirty="0" err="1"/>
              <a:t>xy</a:t>
            </a:r>
            <a:r>
              <a:rPr lang="hu-HU" dirty="0"/>
              <a:t>z - 0.5f);</a:t>
            </a:r>
          </a:p>
          <a:p>
            <a:r>
              <a:rPr lang="hu-HU" dirty="0"/>
              <a:t>    float3 l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vso.lightDirTS</a:t>
            </a:r>
            <a:r>
              <a:rPr lang="hu-HU" dirty="0"/>
              <a:t>);</a:t>
            </a:r>
          </a:p>
          <a:p>
            <a:r>
              <a:rPr lang="hu-HU" dirty="0"/>
              <a:t>    float3 v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vso.viewDirTS</a:t>
            </a:r>
            <a:r>
              <a:rPr lang="hu-HU" dirty="0"/>
              <a:t>);</a:t>
            </a:r>
          </a:p>
          <a:p>
            <a:r>
              <a:rPr lang="hu-HU" dirty="0"/>
              <a:t>    float3 h = </a:t>
            </a:r>
            <a:r>
              <a:rPr lang="hu-HU" dirty="0" err="1"/>
              <a:t>normalize</a:t>
            </a:r>
            <a:r>
              <a:rPr lang="hu-HU" dirty="0"/>
              <a:t>(l + v);</a:t>
            </a:r>
          </a:p>
          <a:p>
            <a:endParaRPr lang="hu-HU" dirty="0"/>
          </a:p>
          <a:p>
            <a:r>
              <a:rPr lang="hu-HU" dirty="0"/>
              <a:t>    </a:t>
            </a:r>
            <a:r>
              <a:rPr lang="hu-HU" dirty="0" err="1"/>
              <a:t>float</a:t>
            </a:r>
            <a:r>
              <a:rPr lang="hu-HU" dirty="0"/>
              <a:t> </a:t>
            </a:r>
            <a:r>
              <a:rPr lang="hu-HU" dirty="0" err="1"/>
              <a:t>ndotl</a:t>
            </a:r>
            <a:r>
              <a:rPr lang="hu-HU" dirty="0"/>
              <a:t> = </a:t>
            </a:r>
            <a:r>
              <a:rPr lang="hu-HU" dirty="0" err="1"/>
              <a:t>saturate</a:t>
            </a:r>
            <a:r>
              <a:rPr lang="hu-HU" dirty="0"/>
              <a:t>(</a:t>
            </a:r>
            <a:r>
              <a:rPr lang="hu-HU" dirty="0" err="1"/>
              <a:t>dot</a:t>
            </a:r>
            <a:r>
              <a:rPr lang="hu-HU" dirty="0"/>
              <a:t>(n, l));</a:t>
            </a:r>
          </a:p>
          <a:p>
            <a:r>
              <a:rPr lang="hu-HU" dirty="0"/>
              <a:t>    </a:t>
            </a:r>
            <a:r>
              <a:rPr lang="hu-HU" dirty="0" err="1"/>
              <a:t>float</a:t>
            </a:r>
            <a:r>
              <a:rPr lang="hu-HU" dirty="0"/>
              <a:t> </a:t>
            </a:r>
            <a:r>
              <a:rPr lang="hu-HU" dirty="0" err="1"/>
              <a:t>ndoth</a:t>
            </a:r>
            <a:r>
              <a:rPr lang="hu-HU" dirty="0"/>
              <a:t> = </a:t>
            </a:r>
            <a:r>
              <a:rPr lang="hu-HU" dirty="0" err="1"/>
              <a:t>saturate</a:t>
            </a:r>
            <a:r>
              <a:rPr lang="hu-HU" dirty="0"/>
              <a:t>(</a:t>
            </a:r>
            <a:r>
              <a:rPr lang="hu-HU" dirty="0" err="1"/>
              <a:t>dot</a:t>
            </a:r>
            <a:r>
              <a:rPr lang="hu-HU" dirty="0"/>
              <a:t>(n, h));</a:t>
            </a:r>
          </a:p>
          <a:p>
            <a:r>
              <a:rPr lang="hu-HU" dirty="0"/>
              <a:t>    </a:t>
            </a:r>
            <a:r>
              <a:rPr lang="hu-HU" dirty="0" err="1"/>
              <a:t>ndoth</a:t>
            </a:r>
            <a:r>
              <a:rPr lang="hu-HU" dirty="0"/>
              <a:t> = </a:t>
            </a:r>
            <a:r>
              <a:rPr lang="hu-HU" dirty="0" err="1"/>
              <a:t>pow</a:t>
            </a:r>
            <a:r>
              <a:rPr lang="hu-HU" dirty="0"/>
              <a:t>(</a:t>
            </a:r>
            <a:r>
              <a:rPr lang="hu-HU" dirty="0" err="1"/>
              <a:t>ndoth</a:t>
            </a:r>
            <a:r>
              <a:rPr lang="hu-HU" dirty="0"/>
              <a:t>, 80);</a:t>
            </a:r>
          </a:p>
          <a:p>
            <a:endParaRPr lang="hu-HU" dirty="0"/>
          </a:p>
          <a:p>
            <a:r>
              <a:rPr lang="hu-HU" dirty="0"/>
              <a:t>    float3 </a:t>
            </a:r>
            <a:r>
              <a:rPr lang="hu-HU" dirty="0" err="1"/>
              <a:t>kd</a:t>
            </a:r>
            <a:r>
              <a:rPr lang="hu-HU" dirty="0"/>
              <a:t> = </a:t>
            </a:r>
            <a:r>
              <a:rPr lang="hu-HU" dirty="0" err="1"/>
              <a:t>diffuseTex.Sample</a:t>
            </a:r>
            <a:r>
              <a:rPr lang="hu-HU" dirty="0"/>
              <a:t>(</a:t>
            </a:r>
            <a:r>
              <a:rPr lang="hu-HU" dirty="0" err="1"/>
              <a:t>sampl</a:t>
            </a:r>
            <a:r>
              <a:rPr lang="hu-HU" dirty="0"/>
              <a:t>, </a:t>
            </a:r>
            <a:r>
              <a:rPr lang="hu-HU" dirty="0" err="1"/>
              <a:t>vso.texCoord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</a:p>
          <a:p>
            <a:r>
              <a:rPr lang="hu-HU" dirty="0"/>
              <a:t>    </a:t>
            </a:r>
            <a:r>
              <a:rPr lang="hu-HU" dirty="0" err="1"/>
              <a:t>return</a:t>
            </a:r>
            <a:r>
              <a:rPr lang="hu-HU" dirty="0"/>
              <a:t> float4(</a:t>
            </a:r>
            <a:r>
              <a:rPr lang="en-US" dirty="0"/>
              <a:t>(</a:t>
            </a:r>
            <a:r>
              <a:rPr lang="hu-HU" dirty="0" err="1"/>
              <a:t>kd</a:t>
            </a:r>
            <a:r>
              <a:rPr lang="hu-HU" dirty="0"/>
              <a:t> </a:t>
            </a:r>
            <a:r>
              <a:rPr lang="en-US" dirty="0"/>
              <a:t>+ </a:t>
            </a:r>
            <a:r>
              <a:rPr lang="en-US" dirty="0" err="1"/>
              <a:t>ndoth</a:t>
            </a:r>
            <a:r>
              <a:rPr lang="en-US" dirty="0"/>
              <a:t>)</a:t>
            </a:r>
            <a:r>
              <a:rPr lang="hu-HU" dirty="0"/>
              <a:t>* </a:t>
            </a:r>
            <a:r>
              <a:rPr lang="hu-HU" dirty="0" err="1"/>
              <a:t>ndotl</a:t>
            </a:r>
            <a:r>
              <a:rPr lang="hu-HU" dirty="0"/>
              <a:t>, 1);</a:t>
            </a:r>
          </a:p>
          <a:p>
            <a:r>
              <a:rPr lang="hu-HU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NormalMapPS.hlsl</a:t>
            </a:r>
            <a:r>
              <a:rPr lang="en-US" sz="4000" dirty="0"/>
              <a:t> - 2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806566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endParaRPr lang="hu-HU" dirty="0"/>
          </a:p>
          <a:p>
            <a:r>
              <a:rPr lang="en-US" dirty="0"/>
              <a:t>rotation = Float4x4::Rotation(Float3::</a:t>
            </a:r>
            <a:r>
              <a:rPr lang="en-US" dirty="0" err="1"/>
              <a:t>UnitX</a:t>
            </a:r>
            <a:r>
              <a:rPr lang="en-US" dirty="0"/>
              <a:t>, 3.1415926535 / 2.0f) * Float4x4::Rotation(Float3::</a:t>
            </a:r>
            <a:r>
              <a:rPr lang="en-US" dirty="0" err="1"/>
              <a:t>UnitY</a:t>
            </a:r>
            <a:r>
              <a:rPr lang="en-US" dirty="0"/>
              <a:t>, T);</a:t>
            </a:r>
          </a:p>
          <a:p>
            <a:r>
              <a:rPr lang="hu-HU" dirty="0" err="1"/>
              <a:t>cb</a:t>
            </a:r>
            <a:r>
              <a:rPr lang="hu-HU" dirty="0"/>
              <a:t>-&gt;</a:t>
            </a:r>
            <a:r>
              <a:rPr lang="hu-HU" dirty="0" err="1"/>
              <a:t>model</a:t>
            </a:r>
            <a:r>
              <a:rPr lang="hu-HU" dirty="0"/>
              <a:t> = </a:t>
            </a:r>
            <a:r>
              <a:rPr lang="hu-HU" dirty="0" err="1"/>
              <a:t>rotation</a:t>
            </a:r>
            <a:r>
              <a:rPr lang="hu-HU" dirty="0"/>
              <a:t>;</a:t>
            </a:r>
          </a:p>
          <a:p>
            <a:r>
              <a:rPr lang="hu-HU" dirty="0" err="1"/>
              <a:t>cb</a:t>
            </a:r>
            <a:r>
              <a:rPr lang="hu-HU" dirty="0"/>
              <a:t>-&gt;</a:t>
            </a:r>
            <a:r>
              <a:rPr lang="hu-HU" dirty="0" err="1"/>
              <a:t>invModel</a:t>
            </a:r>
            <a:r>
              <a:rPr lang="hu-HU" dirty="0"/>
              <a:t> = </a:t>
            </a:r>
            <a:r>
              <a:rPr lang="hu-HU" dirty="0" err="1"/>
              <a:t>cb</a:t>
            </a:r>
            <a:r>
              <a:rPr lang="hu-HU" dirty="0"/>
              <a:t>-&gt;</a:t>
            </a:r>
            <a:r>
              <a:rPr lang="hu-HU" dirty="0" err="1"/>
              <a:t>model.Invert</a:t>
            </a:r>
            <a:r>
              <a:rPr lang="hu-HU" dirty="0"/>
              <a:t>();</a:t>
            </a:r>
          </a:p>
          <a:p>
            <a:r>
              <a:rPr lang="hu-HU" dirty="0" err="1"/>
              <a:t>cb.Upload</a:t>
            </a:r>
            <a:r>
              <a:rPr lang="hu-HU" dirty="0"/>
              <a:t>();</a:t>
            </a:r>
          </a:p>
          <a:p>
            <a:endParaRPr lang="hu-HU" dirty="0"/>
          </a:p>
          <a:p>
            <a:r>
              <a:rPr lang="hu-HU" dirty="0" err="1"/>
              <a:t>perFrameCb</a:t>
            </a:r>
            <a:r>
              <a:rPr lang="hu-HU" dirty="0"/>
              <a:t>-&gt;</a:t>
            </a:r>
            <a:r>
              <a:rPr lang="hu-HU" dirty="0" err="1"/>
              <a:t>eyePos</a:t>
            </a:r>
            <a:r>
              <a:rPr lang="hu-HU" dirty="0"/>
              <a:t> = Float4{ 0, 0.0f, -6.0f, 1.0f };</a:t>
            </a:r>
          </a:p>
          <a:p>
            <a:r>
              <a:rPr lang="hu-HU" dirty="0" err="1"/>
              <a:t>perFrameCb</a:t>
            </a:r>
            <a:r>
              <a:rPr lang="hu-HU" dirty="0"/>
              <a:t>-&gt;</a:t>
            </a:r>
            <a:r>
              <a:rPr lang="hu-HU" dirty="0" err="1"/>
              <a:t>viewProj</a:t>
            </a:r>
            <a:r>
              <a:rPr lang="hu-HU" dirty="0"/>
              <a:t> = Float4x4::</a:t>
            </a:r>
            <a:r>
              <a:rPr lang="hu-HU" dirty="0" err="1"/>
              <a:t>View</a:t>
            </a:r>
            <a:r>
              <a:rPr lang="hu-HU" dirty="0"/>
              <a:t>(</a:t>
            </a:r>
            <a:r>
              <a:rPr lang="hu-HU" dirty="0" err="1"/>
              <a:t>perFrameCb</a:t>
            </a:r>
            <a:r>
              <a:rPr lang="hu-HU" dirty="0"/>
              <a:t>-&gt;</a:t>
            </a:r>
            <a:r>
              <a:rPr lang="hu-HU" dirty="0" err="1"/>
              <a:t>eyePos.xyz</a:t>
            </a:r>
            <a:r>
              <a:rPr lang="hu-HU" dirty="0"/>
              <a:t>, Float3::</a:t>
            </a:r>
            <a:r>
              <a:rPr lang="hu-HU" dirty="0" err="1"/>
              <a:t>UnitZ</a:t>
            </a:r>
            <a:r>
              <a:rPr lang="hu-HU" dirty="0"/>
              <a:t>, Float3::</a:t>
            </a:r>
            <a:r>
              <a:rPr lang="hu-HU" dirty="0" err="1"/>
              <a:t>UnitY</a:t>
            </a:r>
            <a:r>
              <a:rPr lang="hu-HU" dirty="0"/>
              <a:t>) *  Float4x4::</a:t>
            </a:r>
            <a:r>
              <a:rPr lang="hu-HU" dirty="0" err="1"/>
              <a:t>Proj</a:t>
            </a:r>
            <a:r>
              <a:rPr lang="hu-HU" dirty="0"/>
              <a:t>(0.9f, </a:t>
            </a:r>
            <a:r>
              <a:rPr lang="hu-HU" dirty="0" err="1"/>
              <a:t>aspectRatio</a:t>
            </a:r>
            <a:r>
              <a:rPr lang="hu-HU" dirty="0"/>
              <a:t>, 1.0f, 100.0f);</a:t>
            </a:r>
          </a:p>
          <a:p>
            <a:r>
              <a:rPr lang="hu-HU" dirty="0" err="1"/>
              <a:t>perFrameCb</a:t>
            </a:r>
            <a:r>
              <a:rPr lang="hu-HU" dirty="0"/>
              <a:t>-&gt;</a:t>
            </a:r>
            <a:r>
              <a:rPr lang="hu-HU" dirty="0" err="1"/>
              <a:t>lightPos</a:t>
            </a:r>
            <a:r>
              <a:rPr lang="hu-HU" dirty="0"/>
              <a:t> = Float4{ 0, 1, 0, 0 };</a:t>
            </a:r>
          </a:p>
          <a:p>
            <a:r>
              <a:rPr lang="hu-HU" dirty="0" err="1"/>
              <a:t>perFrameCb</a:t>
            </a:r>
            <a:r>
              <a:rPr lang="hu-HU" dirty="0"/>
              <a:t>-&gt;</a:t>
            </a:r>
            <a:r>
              <a:rPr lang="hu-HU" dirty="0" err="1"/>
              <a:t>lightIntensity</a:t>
            </a:r>
            <a:r>
              <a:rPr lang="hu-HU" dirty="0"/>
              <a:t> = Float4::</a:t>
            </a:r>
            <a:r>
              <a:rPr lang="hu-HU" dirty="0" err="1"/>
              <a:t>One</a:t>
            </a:r>
            <a:r>
              <a:rPr lang="hu-HU" dirty="0"/>
              <a:t>;</a:t>
            </a:r>
          </a:p>
          <a:p>
            <a:r>
              <a:rPr lang="hu-HU" dirty="0" err="1"/>
              <a:t>perFrameCb.Upload</a:t>
            </a:r>
            <a:r>
              <a:rPr lang="hu-HU" dirty="0"/>
              <a:t>();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/>
              <a:t>Update()- Note!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4034829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hu-HU" sz="2400" dirty="0" err="1"/>
              <a:t>shadedMesh</a:t>
            </a:r>
            <a:r>
              <a:rPr lang="hu-HU" sz="2400" dirty="0"/>
              <a:t>-&gt;</a:t>
            </a:r>
            <a:br>
              <a:rPr lang="en-US" sz="2400" dirty="0"/>
            </a:br>
            <a:r>
              <a:rPr lang="hu-HU" sz="2400" dirty="0" err="1"/>
              <a:t>SetPipelineState</a:t>
            </a:r>
            <a:r>
              <a:rPr lang="hu-HU" sz="2400" dirty="0"/>
              <a:t>(</a:t>
            </a:r>
            <a:r>
              <a:rPr lang="hu-HU" sz="2400" dirty="0" err="1"/>
              <a:t>commandList.Get</a:t>
            </a:r>
            <a:r>
              <a:rPr lang="hu-HU" sz="2400" dirty="0"/>
              <a:t>());</a:t>
            </a:r>
          </a:p>
          <a:p>
            <a:r>
              <a:rPr lang="hu-HU" sz="2400" dirty="0" err="1"/>
              <a:t>shadedMesh</a:t>
            </a:r>
            <a:r>
              <a:rPr lang="hu-HU" sz="2400" dirty="0"/>
              <a:t>-&gt;</a:t>
            </a:r>
            <a:br>
              <a:rPr lang="en-US" sz="2400" dirty="0"/>
            </a:br>
            <a:r>
              <a:rPr lang="hu-HU" sz="2400" dirty="0" err="1"/>
              <a:t>BindConstantBuffer</a:t>
            </a:r>
            <a:r>
              <a:rPr lang="hu-HU" sz="2400" dirty="0"/>
              <a:t>(</a:t>
            </a:r>
            <a:r>
              <a:rPr lang="hu-HU" sz="2400" dirty="0" err="1"/>
              <a:t>commandList.Get</a:t>
            </a:r>
            <a:r>
              <a:rPr lang="hu-HU" sz="2400" dirty="0"/>
              <a:t>(), </a:t>
            </a:r>
            <a:r>
              <a:rPr lang="hu-HU" sz="2400" dirty="0" err="1"/>
              <a:t>cb</a:t>
            </a:r>
            <a:r>
              <a:rPr lang="hu-HU" sz="2400" dirty="0"/>
              <a:t>);</a:t>
            </a:r>
          </a:p>
          <a:p>
            <a:r>
              <a:rPr lang="hu-HU" sz="2400" dirty="0" err="1"/>
              <a:t>shadedMesh</a:t>
            </a:r>
            <a:r>
              <a:rPr lang="hu-HU" sz="2400" dirty="0"/>
              <a:t>-&gt;</a:t>
            </a:r>
            <a:br>
              <a:rPr lang="en-US" sz="2400" dirty="0"/>
            </a:br>
            <a:r>
              <a:rPr lang="hu-HU" sz="2400" dirty="0" err="1"/>
              <a:t>BindConstantBuffer</a:t>
            </a:r>
            <a:r>
              <a:rPr lang="hu-HU" sz="2400" dirty="0"/>
              <a:t>(</a:t>
            </a:r>
            <a:r>
              <a:rPr lang="hu-HU" sz="2400" dirty="0" err="1"/>
              <a:t>commandList.Get</a:t>
            </a:r>
            <a:r>
              <a:rPr lang="hu-HU" sz="2400" dirty="0"/>
              <a:t>(), </a:t>
            </a:r>
            <a:r>
              <a:rPr lang="hu-HU" sz="2400" dirty="0" err="1"/>
              <a:t>perFrameCb</a:t>
            </a:r>
            <a:r>
              <a:rPr lang="hu-HU" sz="2400" dirty="0"/>
              <a:t>);</a:t>
            </a:r>
          </a:p>
          <a:p>
            <a:r>
              <a:rPr lang="hu-HU" sz="2400" dirty="0" err="1"/>
              <a:t>commandList</a:t>
            </a:r>
            <a:r>
              <a:rPr lang="hu-HU" sz="2400" dirty="0"/>
              <a:t>-&gt;</a:t>
            </a:r>
            <a:br>
              <a:rPr lang="en-US" sz="2400" dirty="0"/>
            </a:br>
            <a:r>
              <a:rPr lang="hu-HU" sz="2400" dirty="0" err="1"/>
              <a:t>SetGraphicsRootDescriptorTable</a:t>
            </a:r>
            <a:r>
              <a:rPr lang="hu-HU" sz="2400" dirty="0"/>
              <a:t>(2,</a:t>
            </a:r>
            <a:r>
              <a:rPr lang="en-US" sz="2400" dirty="0" err="1"/>
              <a:t>texHeap</a:t>
            </a:r>
            <a:r>
              <a:rPr lang="en-US" sz="2400" dirty="0"/>
              <a:t>-&gt;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hu-HU" sz="2400" dirty="0" err="1"/>
              <a:t>GetGPUDescriptorHandleForHeapStart</a:t>
            </a:r>
            <a:r>
              <a:rPr lang="hu-HU" sz="2400" dirty="0"/>
              <a:t>());</a:t>
            </a:r>
          </a:p>
          <a:p>
            <a:r>
              <a:rPr lang="hu-HU" sz="2400" dirty="0" err="1"/>
              <a:t>shadedMesh</a:t>
            </a:r>
            <a:r>
              <a:rPr lang="hu-HU" sz="2400" dirty="0"/>
              <a:t>-&gt;</a:t>
            </a:r>
            <a:r>
              <a:rPr lang="hu-HU" sz="2400" dirty="0" err="1"/>
              <a:t>Draw</a:t>
            </a:r>
            <a:r>
              <a:rPr lang="hu-HU" sz="2400" dirty="0"/>
              <a:t>(</a:t>
            </a:r>
            <a:r>
              <a:rPr lang="hu-HU" sz="2400" dirty="0" err="1"/>
              <a:t>commandList.Get</a:t>
            </a:r>
            <a:r>
              <a:rPr lang="hu-HU" sz="2400" dirty="0"/>
              <a:t>());</a:t>
            </a:r>
            <a:endParaRPr lang="en-US" sz="1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 err="1"/>
              <a:t>PopulateCommandList</a:t>
            </a:r>
            <a:r>
              <a:rPr lang="en-US" dirty="0"/>
              <a:t>()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871828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tartunk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CD185-667A-4E0F-955B-F2A8FAB3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17638"/>
            <a:ext cx="4912297" cy="475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81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Kitérő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C8B52-D758-4140-8811-1798221C5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Értsük</a:t>
            </a:r>
            <a:r>
              <a:rPr lang="en-US" dirty="0"/>
              <a:t> meg,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is m</a:t>
            </a:r>
            <a:r>
              <a:rPr lang="hu-HU" dirty="0"/>
              <a:t>ű</a:t>
            </a:r>
            <a:r>
              <a:rPr lang="en-US" dirty="0" err="1"/>
              <a:t>ködik</a:t>
            </a:r>
            <a:r>
              <a:rPr lang="en-US" dirty="0"/>
              <a:t> </a:t>
            </a:r>
            <a:r>
              <a:rPr lang="en-US" dirty="0" err="1"/>
              <a:t>ez</a:t>
            </a:r>
            <a:endParaRPr lang="en-US" dirty="0"/>
          </a:p>
          <a:p>
            <a:r>
              <a:rPr lang="en-US" dirty="0"/>
              <a:t>A pixel </a:t>
            </a:r>
            <a:r>
              <a:rPr lang="en-US" dirty="0" err="1"/>
              <a:t>shaderben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a </a:t>
            </a:r>
            <a:r>
              <a:rPr lang="en-US" dirty="0" err="1"/>
              <a:t>lightDirTS</a:t>
            </a:r>
            <a:r>
              <a:rPr lang="en-US" dirty="0"/>
              <a:t>-t </a:t>
            </a:r>
            <a:r>
              <a:rPr lang="en-US" dirty="0" err="1"/>
              <a:t>majd</a:t>
            </a:r>
            <a:r>
              <a:rPr lang="en-US" dirty="0"/>
              <a:t> a </a:t>
            </a:r>
            <a:r>
              <a:rPr lang="en-US" dirty="0" err="1"/>
              <a:t>viewDirTS</a:t>
            </a:r>
            <a:r>
              <a:rPr lang="en-US" dirty="0"/>
              <a:t>-t </a:t>
            </a:r>
            <a:r>
              <a:rPr lang="en-US" dirty="0" err="1"/>
              <a:t>rajzoltassuk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segít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, ha </a:t>
            </a:r>
            <a:r>
              <a:rPr lang="en-US" dirty="0" err="1"/>
              <a:t>egyszerű</a:t>
            </a:r>
            <a:r>
              <a:rPr lang="en-US" dirty="0"/>
              <a:t> </a:t>
            </a:r>
            <a:r>
              <a:rPr lang="en-US" dirty="0" err="1"/>
              <a:t>irányaid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következő</a:t>
            </a:r>
            <a:r>
              <a:rPr lang="en-US" dirty="0"/>
              <a:t> </a:t>
            </a:r>
            <a:r>
              <a:rPr lang="en-US" dirty="0" err="1"/>
              <a:t>képeken</a:t>
            </a:r>
            <a:r>
              <a:rPr lang="en-US" dirty="0"/>
              <a:t> a </a:t>
            </a:r>
            <a:r>
              <a:rPr lang="en-US" dirty="0" err="1"/>
              <a:t>fény</a:t>
            </a:r>
            <a:r>
              <a:rPr lang="en-US" dirty="0"/>
              <a:t> (0,1,0,0)-ban van, a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a -Z </a:t>
            </a:r>
            <a:r>
              <a:rPr lang="en-US" dirty="0" err="1"/>
              <a:t>irány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néz</a:t>
            </a:r>
            <a:r>
              <a:rPr lang="en-US" dirty="0"/>
              <a:t> (Note </a:t>
            </a:r>
            <a:r>
              <a:rPr lang="en-US" dirty="0" err="1"/>
              <a:t>segíthet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0235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Kitérő</a:t>
            </a:r>
            <a:r>
              <a:rPr lang="en-US" dirty="0"/>
              <a:t> - 2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1D22A-7829-42CB-A3EB-8BDB2863B317}"/>
              </a:ext>
            </a:extLst>
          </p:cNvPr>
          <p:cNvSpPr txBox="1"/>
          <p:nvPr/>
        </p:nvSpPr>
        <p:spPr>
          <a:xfrm>
            <a:off x="838200" y="16002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LightDirTS</a:t>
            </a:r>
            <a:endParaRPr lang="hu-H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9AFB1-B3F6-4743-85DA-010877E4956B}"/>
              </a:ext>
            </a:extLst>
          </p:cNvPr>
          <p:cNvSpPr txBox="1"/>
          <p:nvPr/>
        </p:nvSpPr>
        <p:spPr>
          <a:xfrm>
            <a:off x="5105400" y="159088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ViewDirTS</a:t>
            </a:r>
            <a:endParaRPr lang="hu-H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A98FE-804B-4F01-90C0-B245EA11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33466"/>
            <a:ext cx="4239217" cy="40168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5C1893-0C9D-4577-9F01-4E7CC5A97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88" y="2186469"/>
            <a:ext cx="4093624" cy="39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02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Kitérő</a:t>
            </a:r>
            <a:r>
              <a:rPr lang="en-US" dirty="0"/>
              <a:t>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66297-714F-4E8A-A51D-467355EC5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177591"/>
            <a:ext cx="4153480" cy="3991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500986-CC90-4564-ACDA-F3979E95F455}"/>
              </a:ext>
            </a:extLst>
          </p:cNvPr>
          <p:cNvSpPr txBox="1"/>
          <p:nvPr/>
        </p:nvSpPr>
        <p:spPr>
          <a:xfrm>
            <a:off x="2686340" y="141396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értékei</a:t>
            </a:r>
            <a:r>
              <a:rPr lang="en-US" dirty="0"/>
              <a:t> (XYZ)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17972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Mire </a:t>
            </a:r>
            <a:r>
              <a:rPr lang="en-US" dirty="0" err="1"/>
              <a:t>jó</a:t>
            </a:r>
            <a:r>
              <a:rPr lang="en-US" dirty="0"/>
              <a:t> a normal map?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vertexek</a:t>
            </a:r>
            <a:r>
              <a:rPr lang="en-US" dirty="0"/>
              <a:t> </a:t>
            </a:r>
            <a:r>
              <a:rPr lang="en-US" dirty="0" err="1"/>
              <a:t>beszúrása</a:t>
            </a:r>
            <a:r>
              <a:rPr lang="en-US" dirty="0"/>
              <a:t> </a:t>
            </a:r>
            <a:r>
              <a:rPr lang="en-US" dirty="0" err="1"/>
              <a:t>nélkül</a:t>
            </a:r>
            <a:r>
              <a:rPr lang="en-US" dirty="0"/>
              <a:t> </a:t>
            </a:r>
            <a:r>
              <a:rPr lang="en-US" dirty="0" err="1"/>
              <a:t>tudunk</a:t>
            </a:r>
            <a:r>
              <a:rPr lang="en-US" dirty="0"/>
              <a:t>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barázdákat</a:t>
            </a:r>
            <a:r>
              <a:rPr lang="en-US" dirty="0"/>
              <a:t>, </a:t>
            </a:r>
            <a:r>
              <a:rPr lang="en-US" dirty="0" err="1"/>
              <a:t>részleteket</a:t>
            </a:r>
            <a:r>
              <a:rPr lang="en-US" dirty="0"/>
              <a:t> </a:t>
            </a:r>
            <a:r>
              <a:rPr lang="en-US" dirty="0" err="1"/>
              <a:t>elhelyezni</a:t>
            </a:r>
            <a:r>
              <a:rPr lang="en-US" dirty="0"/>
              <a:t> a </a:t>
            </a:r>
            <a:r>
              <a:rPr lang="en-US" dirty="0" err="1"/>
              <a:t>felületen</a:t>
            </a:r>
            <a:r>
              <a:rPr lang="en-US" dirty="0"/>
              <a:t>, </a:t>
            </a:r>
            <a:r>
              <a:rPr lang="en-US" dirty="0" err="1"/>
              <a:t>ezzel</a:t>
            </a:r>
            <a:r>
              <a:rPr lang="en-US" dirty="0"/>
              <a:t> </a:t>
            </a:r>
            <a:r>
              <a:rPr lang="en-US" dirty="0" err="1"/>
              <a:t>életet</a:t>
            </a:r>
            <a:r>
              <a:rPr lang="en-US" dirty="0"/>
              <a:t> </a:t>
            </a:r>
            <a:r>
              <a:rPr lang="en-US" dirty="0" err="1"/>
              <a:t>adva</a:t>
            </a:r>
            <a:r>
              <a:rPr lang="en-US" dirty="0"/>
              <a:t> a </a:t>
            </a:r>
            <a:r>
              <a:rPr lang="en-US" dirty="0" err="1"/>
              <a:t>színtérnek</a:t>
            </a:r>
            <a:endParaRPr lang="en-US" dirty="0"/>
          </a:p>
          <a:p>
            <a:r>
              <a:rPr lang="en-US" dirty="0" err="1"/>
              <a:t>Kifejezetten</a:t>
            </a:r>
            <a:r>
              <a:rPr lang="en-US" dirty="0"/>
              <a:t> </a:t>
            </a:r>
            <a:r>
              <a:rPr lang="en-US" dirty="0" err="1"/>
              <a:t>elterjedt</a:t>
            </a:r>
            <a:r>
              <a:rPr lang="en-US" dirty="0"/>
              <a:t>, </a:t>
            </a:r>
            <a:r>
              <a:rPr lang="en-US" dirty="0" err="1"/>
              <a:t>olcsónak</a:t>
            </a:r>
            <a:r>
              <a:rPr lang="en-US" dirty="0"/>
              <a:t> </a:t>
            </a:r>
            <a:r>
              <a:rPr lang="en-US" dirty="0" err="1"/>
              <a:t>számító</a:t>
            </a:r>
            <a:r>
              <a:rPr lang="en-US" dirty="0"/>
              <a:t> m</a:t>
            </a:r>
            <a:r>
              <a:rPr lang="hu-HU" dirty="0"/>
              <a:t>ű</a:t>
            </a:r>
            <a:r>
              <a:rPr lang="en-US" dirty="0" err="1"/>
              <a:t>velet</a:t>
            </a:r>
            <a:endParaRPr lang="en-US" dirty="0"/>
          </a:p>
          <a:p>
            <a:r>
              <a:rPr lang="en-US" dirty="0" err="1"/>
              <a:t>Negatívuma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silhouetten</a:t>
            </a:r>
            <a:r>
              <a:rPr lang="en-US" dirty="0"/>
              <a:t> </a:t>
            </a:r>
            <a:r>
              <a:rPr lang="en-US" dirty="0" err="1"/>
              <a:t>látszik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ott</a:t>
            </a:r>
            <a:r>
              <a:rPr lang="en-US" dirty="0"/>
              <a:t> </a:t>
            </a:r>
            <a:r>
              <a:rPr lang="en-US" dirty="0" err="1"/>
              <a:t>tényleges</a:t>
            </a:r>
            <a:r>
              <a:rPr lang="en-US" dirty="0"/>
              <a:t> </a:t>
            </a:r>
            <a:r>
              <a:rPr lang="en-US" dirty="0" err="1"/>
              <a:t>plusz</a:t>
            </a:r>
            <a:r>
              <a:rPr lang="en-US" dirty="0"/>
              <a:t> </a:t>
            </a:r>
            <a:r>
              <a:rPr lang="en-US" dirty="0" err="1"/>
              <a:t>részlet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86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Kitérő</a:t>
            </a:r>
            <a:r>
              <a:rPr lang="en-US" dirty="0"/>
              <a:t> - 4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1D22A-7829-42CB-A3EB-8BDB2863B317}"/>
              </a:ext>
            </a:extLst>
          </p:cNvPr>
          <p:cNvSpPr txBox="1"/>
          <p:nvPr/>
        </p:nvSpPr>
        <p:spPr>
          <a:xfrm>
            <a:off x="2362200" y="921131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dirty="0" err="1"/>
              <a:t>sima</a:t>
            </a:r>
            <a:r>
              <a:rPr lang="en-US" dirty="0"/>
              <a:t> </a:t>
            </a:r>
            <a:r>
              <a:rPr lang="en-US" dirty="0" err="1"/>
              <a:t>ndotl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spekuláris</a:t>
            </a:r>
            <a:r>
              <a:rPr lang="en-US" dirty="0"/>
              <a:t> tag)</a:t>
            </a:r>
            <a:endParaRPr lang="hu-H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00986-CC90-4564-ACDA-F3979E95F455}"/>
              </a:ext>
            </a:extLst>
          </p:cNvPr>
          <p:cNvSpPr txBox="1"/>
          <p:nvPr/>
        </p:nvSpPr>
        <p:spPr>
          <a:xfrm>
            <a:off x="-304800" y="120775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Diffúz</a:t>
            </a:r>
            <a:r>
              <a:rPr lang="en-US" dirty="0"/>
              <a:t> </a:t>
            </a:r>
            <a:r>
              <a:rPr lang="en-US" dirty="0" err="1"/>
              <a:t>textúra</a:t>
            </a:r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02D2A-EEAF-40E5-96D2-F738D6482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50467"/>
            <a:ext cx="2286000" cy="2248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A8FEA-2F57-407E-AF54-54D9A732E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618221"/>
            <a:ext cx="2286000" cy="2280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BD859-2B6A-4B04-9718-EB3D6C964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613523"/>
            <a:ext cx="2391209" cy="2280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DDBBEF-CE58-4959-B4C0-2A21EE9EAFDE}"/>
              </a:ext>
            </a:extLst>
          </p:cNvPr>
          <p:cNvSpPr txBox="1"/>
          <p:nvPr/>
        </p:nvSpPr>
        <p:spPr>
          <a:xfrm>
            <a:off x="5715000" y="400635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Normál</a:t>
            </a:r>
            <a:r>
              <a:rPr lang="en-US" dirty="0"/>
              <a:t> map </a:t>
            </a:r>
            <a:r>
              <a:rPr lang="en-US" dirty="0" err="1"/>
              <a:t>ndotl</a:t>
            </a:r>
            <a:r>
              <a:rPr lang="en-US" dirty="0"/>
              <a:t>, </a:t>
            </a:r>
            <a:r>
              <a:rPr lang="en-US" dirty="0" err="1"/>
              <a:t>ndoth</a:t>
            </a:r>
            <a:endParaRPr lang="hu-H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FEBDB4-A241-4536-94E7-F21FF15E4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760" y="4419600"/>
            <a:ext cx="2314240" cy="2163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74F095-604A-44AB-A818-C27D7D071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0" y="4411456"/>
            <a:ext cx="2314240" cy="21719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C72277-43D9-485D-93B2-815C1785BBAC}"/>
              </a:ext>
            </a:extLst>
          </p:cNvPr>
          <p:cNvSpPr txBox="1"/>
          <p:nvPr/>
        </p:nvSpPr>
        <p:spPr>
          <a:xfrm>
            <a:off x="6200440" y="117421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ndotl</a:t>
            </a:r>
            <a:r>
              <a:rPr lang="en-US" dirty="0"/>
              <a:t>, </a:t>
            </a:r>
            <a:r>
              <a:rPr lang="en-US" dirty="0" err="1"/>
              <a:t>ndoth</a:t>
            </a:r>
            <a:endParaRPr lang="hu-H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3DB50C-3101-4C6B-A969-A0ADDFB3D1B5}"/>
              </a:ext>
            </a:extLst>
          </p:cNvPr>
          <p:cNvSpPr txBox="1"/>
          <p:nvPr/>
        </p:nvSpPr>
        <p:spPr>
          <a:xfrm>
            <a:off x="3214520" y="3990084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Normál</a:t>
            </a:r>
            <a:r>
              <a:rPr lang="en-US" dirty="0"/>
              <a:t> map </a:t>
            </a:r>
            <a:r>
              <a:rPr lang="en-US" dirty="0" err="1"/>
              <a:t>ndotl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78766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Mesh</a:t>
            </a:r>
            <a:r>
              <a:rPr lang="hu-HU" dirty="0"/>
              <a:t>::</a:t>
            </a:r>
            <a:r>
              <a:rPr lang="hu-HU" dirty="0" err="1"/>
              <a:t>Geometry</a:t>
            </a:r>
            <a:r>
              <a:rPr lang="hu-HU" dirty="0"/>
              <a:t>::P </a:t>
            </a:r>
            <a:r>
              <a:rPr lang="hu-HU" dirty="0" err="1"/>
              <a:t>bumpGeom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</a:t>
            </a:r>
            <a:r>
              <a:rPr lang="hu-HU" dirty="0" err="1"/>
              <a:t>ImportWithTangentSpace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“</a:t>
            </a:r>
            <a:r>
              <a:rPr lang="en-US" dirty="0" err="1"/>
              <a:t>sphere.fbx</a:t>
            </a:r>
            <a:r>
              <a:rPr lang="hu-HU" dirty="0"/>
              <a:t>");</a:t>
            </a:r>
          </a:p>
          <a:p>
            <a:endParaRPr lang="hu-HU" dirty="0"/>
          </a:p>
          <a:p>
            <a:r>
              <a:rPr lang="en-US" dirty="0" err="1"/>
              <a:t>shadedMesh</a:t>
            </a:r>
            <a:r>
              <a:rPr lang="en-US" dirty="0"/>
              <a:t> = Egg::Mesh::Shaded::Create(</a:t>
            </a:r>
            <a:r>
              <a:rPr lang="en-US" dirty="0" err="1"/>
              <a:t>psoManager.get</a:t>
            </a:r>
            <a:r>
              <a:rPr lang="en-US" dirty="0"/>
              <a:t>(), material, </a:t>
            </a:r>
            <a:r>
              <a:rPr lang="en-US" dirty="0" err="1"/>
              <a:t>bumpGeom</a:t>
            </a:r>
            <a:r>
              <a:rPr lang="en-US" dirty="0"/>
              <a:t>);</a:t>
            </a:r>
          </a:p>
          <a:p>
            <a:endParaRPr lang="hu-HU" dirty="0"/>
          </a:p>
          <a:p>
            <a:r>
              <a:rPr lang="hu-HU" dirty="0" err="1"/>
              <a:t>diffuseTex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</a:t>
            </a:r>
            <a:r>
              <a:rPr lang="hu-HU" dirty="0">
                <a:solidFill>
                  <a:srgbClr val="FF0000"/>
                </a:solidFill>
              </a:rPr>
              <a:t>rkd.jpg</a:t>
            </a:r>
            <a:r>
              <a:rPr lang="hu-HU" dirty="0"/>
              <a:t>");</a:t>
            </a:r>
          </a:p>
          <a:p>
            <a:r>
              <a:rPr lang="hu-HU" dirty="0" err="1"/>
              <a:t>diffuseTex.CreateSRV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en-US" dirty="0" err="1"/>
              <a:t>texHeap</a:t>
            </a:r>
            <a:r>
              <a:rPr lang="hu-HU" dirty="0"/>
              <a:t>.</a:t>
            </a:r>
            <a:r>
              <a:rPr lang="hu-HU" dirty="0" err="1"/>
              <a:t>Get</a:t>
            </a:r>
            <a:r>
              <a:rPr lang="hu-HU" dirty="0"/>
              <a:t>(), 0);</a:t>
            </a:r>
          </a:p>
          <a:p>
            <a:endParaRPr lang="hu-HU" dirty="0"/>
          </a:p>
          <a:p>
            <a:r>
              <a:rPr lang="hu-HU" dirty="0" err="1"/>
              <a:t>normalTex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</a:t>
            </a:r>
            <a:r>
              <a:rPr lang="hu-HU" dirty="0">
                <a:solidFill>
                  <a:srgbClr val="FF0000"/>
                </a:solidFill>
              </a:rPr>
              <a:t>rnormal.jpg</a:t>
            </a:r>
            <a:r>
              <a:rPr lang="hu-HU" dirty="0"/>
              <a:t>");</a:t>
            </a:r>
          </a:p>
          <a:p>
            <a:r>
              <a:rPr lang="hu-HU" dirty="0" err="1"/>
              <a:t>normalTex.CreateSRV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en-US" dirty="0" err="1"/>
              <a:t>texHeap</a:t>
            </a:r>
            <a:r>
              <a:rPr lang="hu-HU" dirty="0"/>
              <a:t>.</a:t>
            </a:r>
            <a:r>
              <a:rPr lang="hu-HU" dirty="0" err="1"/>
              <a:t>Get</a:t>
            </a:r>
            <a:r>
              <a:rPr lang="hu-HU" dirty="0"/>
              <a:t>(), 1);</a:t>
            </a:r>
          </a:p>
          <a:p>
            <a:endParaRPr lang="hu-HU" dirty="0"/>
          </a:p>
          <a:p>
            <a:r>
              <a:rPr lang="hu-HU" dirty="0" err="1"/>
              <a:t>bumpTex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"rbump.jpg");</a:t>
            </a:r>
          </a:p>
          <a:p>
            <a:r>
              <a:rPr lang="hu-HU" dirty="0" err="1"/>
              <a:t>bumpTex.CreateSRV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en-US" dirty="0" err="1"/>
              <a:t>texHeap</a:t>
            </a:r>
            <a:r>
              <a:rPr lang="hu-HU" dirty="0"/>
              <a:t>.</a:t>
            </a:r>
            <a:r>
              <a:rPr lang="hu-HU" dirty="0" err="1"/>
              <a:t>Get</a:t>
            </a:r>
            <a:r>
              <a:rPr lang="hu-HU" dirty="0"/>
              <a:t>(), 2);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dirty="0" err="1"/>
              <a:t>LoadAssets</a:t>
            </a:r>
            <a:r>
              <a:rPr lang="hu-HU" dirty="0"/>
              <a:t>()</a:t>
            </a:r>
            <a:r>
              <a:rPr lang="en-US" dirty="0"/>
              <a:t>-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textúra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866008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tartunk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DBF18C-BEFD-4A97-B5B1-8A91A3FA3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128" y="1905000"/>
            <a:ext cx="406774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92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tiling – “</a:t>
            </a:r>
            <a:r>
              <a:rPr lang="en-US" dirty="0" err="1"/>
              <a:t>Csempézés</a:t>
            </a:r>
            <a:r>
              <a:rPr lang="en-US" dirty="0"/>
              <a:t>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C8B52-D758-4140-8811-1798221C5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, ha </a:t>
            </a:r>
            <a:r>
              <a:rPr lang="en-US" dirty="0" err="1"/>
              <a:t>sűrűbben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 a </a:t>
            </a:r>
            <a:r>
              <a:rPr lang="en-US" dirty="0" err="1"/>
              <a:t>kőtextúra</a:t>
            </a:r>
            <a:r>
              <a:rPr lang="en-US" dirty="0"/>
              <a:t>,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érjük</a:t>
            </a:r>
            <a:r>
              <a:rPr lang="en-US" dirty="0"/>
              <a:t> el, </a:t>
            </a:r>
            <a:r>
              <a:rPr lang="en-US" dirty="0" err="1"/>
              <a:t>hogy</a:t>
            </a:r>
            <a:r>
              <a:rPr lang="en-US" dirty="0"/>
              <a:t> ha </a:t>
            </a:r>
            <a:r>
              <a:rPr lang="en-US" dirty="0" err="1"/>
              <a:t>többször</a:t>
            </a:r>
            <a:r>
              <a:rPr lang="en-US" dirty="0"/>
              <a:t> </a:t>
            </a:r>
            <a:r>
              <a:rPr lang="en-US" dirty="0" err="1"/>
              <a:t>rátesszük</a:t>
            </a:r>
            <a:r>
              <a:rPr lang="en-US" dirty="0"/>
              <a:t>.</a:t>
            </a:r>
          </a:p>
          <a:p>
            <a:r>
              <a:rPr lang="en-US" dirty="0" err="1"/>
              <a:t>Szorozzuk</a:t>
            </a:r>
            <a:r>
              <a:rPr lang="en-US" dirty="0"/>
              <a:t> meg </a:t>
            </a:r>
            <a:r>
              <a:rPr lang="en-US" dirty="0" err="1"/>
              <a:t>az</a:t>
            </a:r>
            <a:r>
              <a:rPr lang="en-US" dirty="0"/>
              <a:t> UV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egész</a:t>
            </a:r>
            <a:r>
              <a:rPr lang="en-US" dirty="0"/>
              <a:t> </a:t>
            </a:r>
            <a:r>
              <a:rPr lang="en-US" dirty="0" err="1"/>
              <a:t>számmal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hányszor</a:t>
            </a:r>
            <a:r>
              <a:rPr lang="en-US" dirty="0"/>
              <a:t> </a:t>
            </a:r>
            <a:r>
              <a:rPr lang="en-US" dirty="0" err="1"/>
              <a:t>ismétlődjön</a:t>
            </a:r>
            <a:r>
              <a:rPr lang="en-US" dirty="0"/>
              <a:t> U </a:t>
            </a:r>
            <a:r>
              <a:rPr lang="en-US" dirty="0" err="1"/>
              <a:t>illetve</a:t>
            </a:r>
            <a:r>
              <a:rPr lang="en-US" dirty="0"/>
              <a:t> V </a:t>
            </a:r>
            <a:r>
              <a:rPr lang="en-US" dirty="0" err="1"/>
              <a:t>irányban</a:t>
            </a:r>
            <a:r>
              <a:rPr lang="en-US" dirty="0"/>
              <a:t>.</a:t>
            </a:r>
          </a:p>
          <a:p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önmagában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elég</a:t>
            </a:r>
            <a:r>
              <a:rPr lang="en-US" dirty="0"/>
              <a:t>,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hozzá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sampler state.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11532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tiling – “</a:t>
            </a:r>
            <a:r>
              <a:rPr lang="en-US" dirty="0" err="1"/>
              <a:t>Csempézés</a:t>
            </a:r>
            <a:r>
              <a:rPr lang="en-US" dirty="0"/>
              <a:t>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C8B52-D758-4140-8811-1798221C5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, ha </a:t>
            </a:r>
            <a:r>
              <a:rPr lang="en-US" dirty="0" err="1"/>
              <a:t>sűrűbben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 a </a:t>
            </a:r>
            <a:r>
              <a:rPr lang="en-US" dirty="0" err="1"/>
              <a:t>kőtextúra</a:t>
            </a:r>
            <a:r>
              <a:rPr lang="en-US" dirty="0"/>
              <a:t>,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érjük</a:t>
            </a:r>
            <a:r>
              <a:rPr lang="en-US" dirty="0"/>
              <a:t> el, </a:t>
            </a:r>
            <a:r>
              <a:rPr lang="en-US" dirty="0" err="1"/>
              <a:t>hogy</a:t>
            </a:r>
            <a:r>
              <a:rPr lang="en-US" dirty="0"/>
              <a:t> ha </a:t>
            </a:r>
            <a:r>
              <a:rPr lang="en-US" dirty="0" err="1"/>
              <a:t>többször</a:t>
            </a:r>
            <a:r>
              <a:rPr lang="en-US" dirty="0"/>
              <a:t> </a:t>
            </a:r>
            <a:r>
              <a:rPr lang="en-US" dirty="0" err="1"/>
              <a:t>rátesszük</a:t>
            </a:r>
            <a:r>
              <a:rPr lang="en-US" dirty="0"/>
              <a:t>.</a:t>
            </a:r>
          </a:p>
          <a:p>
            <a:r>
              <a:rPr lang="en-US" dirty="0" err="1"/>
              <a:t>Szorozzuk</a:t>
            </a:r>
            <a:r>
              <a:rPr lang="en-US" dirty="0"/>
              <a:t> meg </a:t>
            </a:r>
            <a:r>
              <a:rPr lang="en-US" dirty="0" err="1"/>
              <a:t>az</a:t>
            </a:r>
            <a:r>
              <a:rPr lang="en-US" dirty="0"/>
              <a:t> UV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egész</a:t>
            </a:r>
            <a:r>
              <a:rPr lang="en-US" dirty="0"/>
              <a:t> </a:t>
            </a:r>
            <a:r>
              <a:rPr lang="en-US" dirty="0" err="1"/>
              <a:t>számmal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hányszor</a:t>
            </a:r>
            <a:r>
              <a:rPr lang="en-US" dirty="0"/>
              <a:t> </a:t>
            </a:r>
            <a:r>
              <a:rPr lang="en-US" dirty="0" err="1"/>
              <a:t>ismétlődjön</a:t>
            </a:r>
            <a:r>
              <a:rPr lang="en-US" dirty="0"/>
              <a:t> U </a:t>
            </a:r>
            <a:r>
              <a:rPr lang="en-US" dirty="0" err="1"/>
              <a:t>illetve</a:t>
            </a:r>
            <a:r>
              <a:rPr lang="en-US" dirty="0"/>
              <a:t> V </a:t>
            </a:r>
            <a:r>
              <a:rPr lang="en-US" dirty="0" err="1"/>
              <a:t>irányban</a:t>
            </a:r>
            <a:r>
              <a:rPr lang="en-US" dirty="0"/>
              <a:t>.</a:t>
            </a:r>
          </a:p>
          <a:p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önmagában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elég</a:t>
            </a:r>
            <a:r>
              <a:rPr lang="en-US" dirty="0"/>
              <a:t>,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hozzá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sampler state.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18152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#define </a:t>
            </a:r>
            <a:r>
              <a:rPr lang="en-US" sz="2400" dirty="0" err="1"/>
              <a:t>NormalMapRS</a:t>
            </a:r>
            <a:r>
              <a:rPr lang="en-US" sz="2400" dirty="0"/>
              <a:t> "</a:t>
            </a:r>
            <a:r>
              <a:rPr lang="en-US" sz="2400" dirty="0" err="1"/>
              <a:t>RootFlags</a:t>
            </a:r>
            <a:r>
              <a:rPr lang="en-US" sz="2400" dirty="0"/>
              <a:t>( ALLOW_INPUT_ASSEMBLER_INPUT_LAYOUT ), CBV(b0),</a:t>
            </a:r>
          </a:p>
          <a:p>
            <a:r>
              <a:rPr lang="en-US" sz="2400" dirty="0"/>
              <a:t>  CBV(b1),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DescriptorTable</a:t>
            </a:r>
            <a:r>
              <a:rPr lang="en-US" sz="2400" dirty="0"/>
              <a:t>(SRV(t0, </a:t>
            </a:r>
            <a:r>
              <a:rPr lang="en-US" sz="2400" dirty="0" err="1"/>
              <a:t>numDescriptors</a:t>
            </a:r>
            <a:r>
              <a:rPr lang="en-US" sz="2400" dirty="0"/>
              <a:t>=3)), 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StaticSampler</a:t>
            </a:r>
            <a:r>
              <a:rPr lang="en-US" sz="2400" dirty="0"/>
              <a:t>(s0,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err="1">
                <a:solidFill>
                  <a:srgbClr val="FF0000"/>
                </a:solidFill>
              </a:rPr>
              <a:t>addressU</a:t>
            </a:r>
            <a:r>
              <a:rPr lang="en-US" sz="2400" dirty="0">
                <a:solidFill>
                  <a:srgbClr val="FF0000"/>
                </a:solidFill>
              </a:rPr>
              <a:t> = TEXTURE_ADDRESS_WRAP,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err="1">
                <a:solidFill>
                  <a:srgbClr val="FF0000"/>
                </a:solidFill>
              </a:rPr>
              <a:t>addressV</a:t>
            </a:r>
            <a:r>
              <a:rPr lang="en-US" sz="2400" dirty="0">
                <a:solidFill>
                  <a:srgbClr val="FF0000"/>
                </a:solidFill>
              </a:rPr>
              <a:t> = TEXTURE_ADDRESS_WRAP,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filter = FILTER_MIN_MAG_MIP_LINEAR</a:t>
            </a:r>
            <a:r>
              <a:rPr lang="en-US" sz="2400" dirty="0"/>
              <a:t>)”</a:t>
            </a:r>
            <a:endParaRPr lang="en-US" sz="1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RootSignatures.hlsli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09067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hu-HU" dirty="0"/>
              <a:t> </a:t>
            </a:r>
            <a:r>
              <a:rPr lang="en-US" dirty="0"/>
              <a:t>		</a:t>
            </a:r>
            <a:r>
              <a:rPr lang="hu-HU" dirty="0"/>
              <a:t>float3x3 </a:t>
            </a:r>
            <a:r>
              <a:rPr lang="hu-HU" dirty="0" err="1"/>
              <a:t>tbn</a:t>
            </a:r>
            <a:r>
              <a:rPr lang="hu-HU" dirty="0"/>
              <a:t> = { t, b, n };</a:t>
            </a:r>
            <a:endParaRPr lang="en-US" dirty="0"/>
          </a:p>
          <a:p>
            <a:r>
              <a:rPr lang="hu-HU" dirty="0"/>
              <a:t> </a:t>
            </a:r>
          </a:p>
          <a:p>
            <a:r>
              <a:rPr lang="hu-HU" dirty="0"/>
              <a:t>    </a:t>
            </a:r>
            <a:r>
              <a:rPr lang="hu-HU" dirty="0" err="1"/>
              <a:t>VSOutput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  <a:r>
              <a:rPr lang="hu-HU" dirty="0" err="1"/>
              <a:t>vso.position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viewProj</a:t>
            </a:r>
            <a:r>
              <a:rPr lang="hu-HU" dirty="0"/>
              <a:t>, </a:t>
            </a:r>
            <a:r>
              <a:rPr lang="en-US" dirty="0"/>
              <a:t>							</a:t>
            </a:r>
            <a:r>
              <a:rPr lang="hu-HU" dirty="0" err="1"/>
              <a:t>worldPos</a:t>
            </a:r>
            <a:r>
              <a:rPr lang="hu-HU" dirty="0"/>
              <a:t>);</a:t>
            </a:r>
          </a:p>
          <a:p>
            <a:r>
              <a:rPr lang="hu-HU" dirty="0"/>
              <a:t>    </a:t>
            </a:r>
            <a:r>
              <a:rPr lang="hu-HU" dirty="0" err="1"/>
              <a:t>vso.normal</a:t>
            </a:r>
            <a:r>
              <a:rPr lang="hu-HU" dirty="0"/>
              <a:t> = n;</a:t>
            </a:r>
          </a:p>
          <a:p>
            <a:r>
              <a:rPr lang="hu-HU" dirty="0"/>
              <a:t>    </a:t>
            </a:r>
            <a:r>
              <a:rPr lang="hu-HU" dirty="0" err="1"/>
              <a:t>vso.texCoord</a:t>
            </a:r>
            <a:r>
              <a:rPr lang="hu-HU" dirty="0"/>
              <a:t> = </a:t>
            </a:r>
            <a:r>
              <a:rPr lang="hu-HU" dirty="0" err="1"/>
              <a:t>iao.texCoord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* 4.0f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  <a:r>
              <a:rPr lang="hu-HU" dirty="0" err="1"/>
              <a:t>vso.lightDirTS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tbn</a:t>
            </a:r>
            <a:r>
              <a:rPr lang="hu-HU" dirty="0"/>
              <a:t>, </a:t>
            </a:r>
            <a:r>
              <a:rPr lang="hu-HU" dirty="0" err="1"/>
              <a:t>lightDir</a:t>
            </a:r>
            <a:r>
              <a:rPr lang="hu-HU" dirty="0"/>
              <a:t>);</a:t>
            </a:r>
          </a:p>
          <a:p>
            <a:r>
              <a:rPr lang="hu-HU" dirty="0"/>
              <a:t>    </a:t>
            </a:r>
            <a:r>
              <a:rPr lang="hu-HU" dirty="0" err="1"/>
              <a:t>vso.viewDirTS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tbn</a:t>
            </a:r>
            <a:r>
              <a:rPr lang="hu-HU" dirty="0"/>
              <a:t>, </a:t>
            </a:r>
            <a:r>
              <a:rPr lang="hu-HU" dirty="0" err="1"/>
              <a:t>viewDir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hu-HU" dirty="0"/>
              <a:t>    </a:t>
            </a:r>
            <a:r>
              <a:rPr lang="hu-HU" dirty="0" err="1"/>
              <a:t>return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;</a:t>
            </a:r>
          </a:p>
          <a:p>
            <a:r>
              <a:rPr lang="hu-HU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NormalMapVS.hlsl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818427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tartunk</a:t>
            </a:r>
            <a:r>
              <a:rPr lang="en-US" dirty="0"/>
              <a:t> (Note!)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8B39F-7A6F-4263-BDF2-6FD59EEFB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890934"/>
            <a:ext cx="275192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65FEF6-A4A4-48BE-9580-FBFAC3A84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682" y="1417638"/>
            <a:ext cx="5181600" cy="5084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1ECF39-8D6F-43A1-9C5D-4105E1AA34B9}"/>
              </a:ext>
            </a:extLst>
          </p:cNvPr>
          <p:cNvSpPr txBox="1"/>
          <p:nvPr/>
        </p:nvSpPr>
        <p:spPr>
          <a:xfrm>
            <a:off x="772441" y="3365248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Ebből</a:t>
            </a:r>
            <a:r>
              <a:rPr lang="en-US" dirty="0"/>
              <a:t> </a:t>
            </a:r>
            <a:r>
              <a:rPr lang="en-US" dirty="0" err="1"/>
              <a:t>indultunk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72416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egyértelmű</a:t>
            </a:r>
            <a:r>
              <a:rPr lang="en-US" dirty="0"/>
              <a:t> </a:t>
            </a:r>
            <a:r>
              <a:rPr lang="en-US" dirty="0" err="1"/>
              <a:t>irányok</a:t>
            </a:r>
            <a:endParaRPr lang="en-US" dirty="0"/>
          </a:p>
        </p:txBody>
      </p:sp>
      <p:pic>
        <p:nvPicPr>
          <p:cNvPr id="9" name="Picture 8" descr="A close up of a brick wall&#10;&#10;Description automatically generated">
            <a:extLst>
              <a:ext uri="{FF2B5EF4-FFF2-40B4-BE49-F238E27FC236}">
                <a16:creationId xmlns:a16="http://schemas.microsoft.com/office/drawing/2014/main" id="{A569662B-C2A7-436C-BDDC-33FD52F29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0" y="1600200"/>
            <a:ext cx="4353040" cy="4353040"/>
          </a:xfrm>
          <a:prstGeom prst="rect">
            <a:avLst/>
          </a:prstGeom>
        </p:spPr>
      </p:pic>
      <p:pic>
        <p:nvPicPr>
          <p:cNvPr id="11" name="Picture 10" descr="A picture containing umbrella, colorful, kite, holding&#10;&#10;Description automatically generated">
            <a:extLst>
              <a:ext uri="{FF2B5EF4-FFF2-40B4-BE49-F238E27FC236}">
                <a16:creationId xmlns:a16="http://schemas.microsoft.com/office/drawing/2014/main" id="{1CF1B0CC-D66F-4049-907A-5446922C5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00200"/>
            <a:ext cx="4353040" cy="435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15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Kijavított</a:t>
            </a:r>
            <a:r>
              <a:rPr lang="en-US" dirty="0"/>
              <a:t> </a:t>
            </a:r>
            <a:r>
              <a:rPr lang="en-US" dirty="0" err="1"/>
              <a:t>változat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AFA57-A80C-4249-9F5E-880492F52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417638"/>
            <a:ext cx="4735586" cy="480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6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Modell/</a:t>
            </a:r>
            <a:r>
              <a:rPr lang="en-US" b="1" dirty="0" err="1"/>
              <a:t>Textúra</a:t>
            </a:r>
            <a:r>
              <a:rPr lang="en-US" b="1" dirty="0"/>
              <a:t> </a:t>
            </a:r>
            <a:r>
              <a:rPr lang="en-US" b="1" dirty="0" err="1"/>
              <a:t>Importálás</a:t>
            </a:r>
            <a:r>
              <a:rPr lang="en-US" b="1" dirty="0"/>
              <a:t>, </a:t>
            </a:r>
            <a:r>
              <a:rPr lang="en-US" b="1" dirty="0" err="1"/>
              <a:t>feltöltés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 + Env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Parallax</a:t>
            </a:r>
          </a:p>
        </p:txBody>
      </p:sp>
    </p:spTree>
    <p:extLst>
      <p:ext uri="{BB962C8B-B14F-4D97-AF65-F5344CB8AC3E}">
        <p14:creationId xmlns:p14="http://schemas.microsoft.com/office/powerpoint/2010/main" val="4238185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Ezzel</a:t>
            </a:r>
            <a:r>
              <a:rPr lang="en-US" dirty="0"/>
              <a:t> </a:t>
            </a:r>
            <a:r>
              <a:rPr lang="en-US" dirty="0" err="1"/>
              <a:t>láthattátok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 </a:t>
            </a:r>
            <a:r>
              <a:rPr lang="en-US" dirty="0" err="1"/>
              <a:t>számolni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debugolni</a:t>
            </a:r>
            <a:r>
              <a:rPr lang="en-US" dirty="0"/>
              <a:t> </a:t>
            </a:r>
            <a:r>
              <a:rPr lang="en-US" dirty="0" err="1"/>
              <a:t>dolgokat</a:t>
            </a:r>
            <a:endParaRPr lang="en-US" dirty="0"/>
          </a:p>
          <a:p>
            <a:r>
              <a:rPr lang="en-US" dirty="0" err="1"/>
              <a:t>Mely</a:t>
            </a:r>
            <a:r>
              <a:rPr lang="en-US" dirty="0"/>
              <a:t> </a:t>
            </a:r>
            <a:r>
              <a:rPr lang="en-US" dirty="0" err="1"/>
              <a:t>vektorok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csinálnak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mire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figyelni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mappelés</a:t>
            </a:r>
            <a:r>
              <a:rPr lang="en-US" dirty="0"/>
              <a:t> </a:t>
            </a:r>
            <a:r>
              <a:rPr lang="en-US" dirty="0" err="1"/>
              <a:t>során</a:t>
            </a:r>
            <a:endParaRPr lang="en-US" dirty="0"/>
          </a:p>
          <a:p>
            <a:r>
              <a:rPr lang="en-US" dirty="0"/>
              <a:t>De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tovább</a:t>
            </a:r>
            <a:r>
              <a:rPr lang="en-US" dirty="0"/>
              <a:t> </a:t>
            </a:r>
            <a:r>
              <a:rPr lang="en-US" dirty="0" err="1"/>
              <a:t>vinni</a:t>
            </a:r>
            <a:r>
              <a:rPr lang="en-US" dirty="0"/>
              <a:t>, </a:t>
            </a:r>
            <a:r>
              <a:rPr lang="en-US" dirty="0" err="1"/>
              <a:t>például</a:t>
            </a:r>
            <a:r>
              <a:rPr lang="en-US" dirty="0"/>
              <a:t>: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kellene</a:t>
            </a:r>
            <a:r>
              <a:rPr lang="en-US" dirty="0"/>
              <a:t> </a:t>
            </a:r>
            <a:r>
              <a:rPr lang="en-US" dirty="0" err="1"/>
              <a:t>olyan</a:t>
            </a:r>
            <a:r>
              <a:rPr lang="en-US" dirty="0"/>
              <a:t> </a:t>
            </a:r>
            <a:r>
              <a:rPr lang="en-US" dirty="0" err="1"/>
              <a:t>fém</a:t>
            </a:r>
            <a:r>
              <a:rPr lang="en-US" dirty="0"/>
              <a:t> </a:t>
            </a:r>
            <a:r>
              <a:rPr lang="en-US" dirty="0" err="1"/>
              <a:t>golyót</a:t>
            </a:r>
            <a:r>
              <a:rPr lang="en-US" dirty="0"/>
              <a:t> </a:t>
            </a:r>
            <a:r>
              <a:rPr lang="en-US" dirty="0" err="1"/>
              <a:t>csinálni</a:t>
            </a:r>
            <a:r>
              <a:rPr lang="en-US" dirty="0"/>
              <a:t>, </a:t>
            </a:r>
            <a:r>
              <a:rPr lang="en-US" dirty="0" err="1"/>
              <a:t>amelyen</a:t>
            </a:r>
            <a:r>
              <a:rPr lang="en-US" dirty="0"/>
              <a:t>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sérülések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EnvMap</a:t>
            </a:r>
            <a:r>
              <a:rPr lang="en-US" dirty="0"/>
              <a:t>-et </a:t>
            </a:r>
            <a:r>
              <a:rPr lang="en-US" dirty="0" err="1"/>
              <a:t>tükrözné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949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 Map + </a:t>
            </a:r>
            <a:r>
              <a:rPr lang="en-US" dirty="0" err="1"/>
              <a:t>normál</a:t>
            </a:r>
            <a:r>
              <a:rPr lang="en-US" dirty="0"/>
              <a:t> map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shaderek</a:t>
            </a:r>
            <a:r>
              <a:rPr lang="en-US" dirty="0"/>
              <a:t>: </a:t>
            </a:r>
            <a:r>
              <a:rPr lang="en-US" dirty="0" err="1"/>
              <a:t>EnvNormalMapVS.hlsl</a:t>
            </a:r>
            <a:r>
              <a:rPr lang="en-US" dirty="0"/>
              <a:t>, </a:t>
            </a:r>
            <a:r>
              <a:rPr lang="en-US" dirty="0" err="1"/>
              <a:t>EnvNormalMapPS.hlsl</a:t>
            </a:r>
            <a:r>
              <a:rPr lang="en-US" dirty="0"/>
              <a:t>, </a:t>
            </a:r>
            <a:r>
              <a:rPr lang="en-US" dirty="0" err="1"/>
              <a:t>indulj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a </a:t>
            </a:r>
            <a:r>
              <a:rPr lang="en-US" dirty="0" err="1"/>
              <a:t>meglévő</a:t>
            </a:r>
            <a:r>
              <a:rPr lang="en-US" dirty="0"/>
              <a:t> </a:t>
            </a:r>
            <a:r>
              <a:rPr lang="en-US" dirty="0" err="1"/>
              <a:t>NormalMapVS</a:t>
            </a:r>
            <a:r>
              <a:rPr lang="en-US" dirty="0"/>
              <a:t>/</a:t>
            </a:r>
            <a:r>
              <a:rPr lang="en-US" dirty="0" err="1"/>
              <a:t>PS.hlsl-ből</a:t>
            </a:r>
            <a:r>
              <a:rPr lang="en-US" dirty="0"/>
              <a:t> ha </a:t>
            </a:r>
            <a:r>
              <a:rPr lang="en-US" dirty="0" err="1"/>
              <a:t>lehet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következő</a:t>
            </a:r>
            <a:r>
              <a:rPr lang="en-US" dirty="0"/>
              <a:t> </a:t>
            </a:r>
            <a:r>
              <a:rPr lang="en-US" dirty="0" err="1"/>
              <a:t>diák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mutatják</a:t>
            </a:r>
            <a:r>
              <a:rPr lang="en-US" dirty="0"/>
              <a:t> be,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hozzáadni</a:t>
            </a:r>
            <a:r>
              <a:rPr lang="en-US" dirty="0"/>
              <a:t> </a:t>
            </a:r>
            <a:r>
              <a:rPr lang="en-US" dirty="0" err="1"/>
              <a:t>envmap</a:t>
            </a:r>
            <a:r>
              <a:rPr lang="en-US" dirty="0"/>
              <a:t>-et a </a:t>
            </a:r>
            <a:r>
              <a:rPr lang="en-US" dirty="0" err="1"/>
              <a:t>shaderünkhöz</a:t>
            </a:r>
            <a:endParaRPr lang="en-US" dirty="0"/>
          </a:p>
          <a:p>
            <a:r>
              <a:rPr lang="en-US" dirty="0"/>
              <a:t>Ha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egyáltalán</a:t>
            </a:r>
            <a:r>
              <a:rPr lang="en-US" dirty="0"/>
              <a:t>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bekötve</a:t>
            </a:r>
            <a:r>
              <a:rPr lang="en-US" dirty="0"/>
              <a:t> </a:t>
            </a:r>
            <a:r>
              <a:rPr lang="en-US" dirty="0" err="1"/>
              <a:t>envmap</a:t>
            </a:r>
            <a:r>
              <a:rPr lang="en-US" dirty="0"/>
              <a:t>-ed,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fogja</a:t>
            </a:r>
            <a:r>
              <a:rPr lang="en-US" dirty="0"/>
              <a:t> a </a:t>
            </a:r>
            <a:r>
              <a:rPr lang="en-US" dirty="0" err="1"/>
              <a:t>háttered</a:t>
            </a:r>
            <a:r>
              <a:rPr lang="en-US" dirty="0"/>
              <a:t> </a:t>
            </a:r>
            <a:r>
              <a:rPr lang="en-US" dirty="0" err="1"/>
              <a:t>megoldani</a:t>
            </a:r>
            <a:r>
              <a:rPr lang="en-US" dirty="0"/>
              <a:t>, </a:t>
            </a:r>
            <a:r>
              <a:rPr lang="en-US" dirty="0" err="1"/>
              <a:t>ahhoz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előző</a:t>
            </a:r>
            <a:r>
              <a:rPr lang="en-US" dirty="0"/>
              <a:t> </a:t>
            </a:r>
            <a:r>
              <a:rPr lang="en-US" dirty="0" err="1"/>
              <a:t>anyaggal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konzultálnod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80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D3D12_DESCRIPTOR_HEAP_DESC </a:t>
            </a:r>
            <a:r>
              <a:rPr lang="hu-HU" sz="2400" dirty="0" err="1"/>
              <a:t>dhd</a:t>
            </a:r>
            <a:r>
              <a:rPr lang="hu-HU" sz="2400" dirty="0"/>
              <a:t>;</a:t>
            </a:r>
          </a:p>
          <a:p>
            <a:r>
              <a:rPr lang="hu-HU" sz="2400" dirty="0" err="1"/>
              <a:t>dhd.Flags</a:t>
            </a:r>
            <a:r>
              <a:rPr lang="hu-HU" sz="2400" dirty="0"/>
              <a:t> =</a:t>
            </a:r>
            <a:endParaRPr lang="en-US" sz="2400" dirty="0"/>
          </a:p>
          <a:p>
            <a:r>
              <a:rPr lang="en-US" sz="2400" dirty="0"/>
              <a:t>	</a:t>
            </a:r>
            <a:r>
              <a:rPr lang="hu-HU" sz="2400" dirty="0"/>
              <a:t>D3D12_DESCRIPTOR_HEAP_FLAG_SHADER_VISIBLE;</a:t>
            </a:r>
          </a:p>
          <a:p>
            <a:r>
              <a:rPr lang="hu-HU" sz="2400" dirty="0" err="1"/>
              <a:t>dhd.NodeMask</a:t>
            </a:r>
            <a:r>
              <a:rPr lang="hu-HU" sz="2400" dirty="0"/>
              <a:t> = 0;</a:t>
            </a:r>
          </a:p>
          <a:p>
            <a:r>
              <a:rPr lang="hu-HU" sz="2400" dirty="0" err="1">
                <a:solidFill>
                  <a:srgbClr val="FF0000"/>
                </a:solidFill>
              </a:rPr>
              <a:t>dhd.NumDescriptors</a:t>
            </a:r>
            <a:r>
              <a:rPr lang="hu-HU" sz="2400" dirty="0">
                <a:solidFill>
                  <a:srgbClr val="FF0000"/>
                </a:solidFill>
              </a:rPr>
              <a:t> = </a:t>
            </a:r>
            <a:r>
              <a:rPr lang="en-US" sz="2400" dirty="0">
                <a:solidFill>
                  <a:srgbClr val="FF0000"/>
                </a:solidFill>
              </a:rPr>
              <a:t>4</a:t>
            </a:r>
            <a:r>
              <a:rPr lang="hu-HU" sz="2400" dirty="0">
                <a:solidFill>
                  <a:srgbClr val="FF0000"/>
                </a:solidFill>
              </a:rPr>
              <a:t>;</a:t>
            </a:r>
          </a:p>
          <a:p>
            <a:r>
              <a:rPr lang="hu-HU" sz="2400" dirty="0" err="1"/>
              <a:t>dhd.Type</a:t>
            </a:r>
            <a:r>
              <a:rPr lang="hu-HU" sz="2400" dirty="0"/>
              <a:t> = D3D12_DESCRIPTOR_HEAP_TYPE_CBV_SRV_UAV;</a:t>
            </a:r>
          </a:p>
          <a:p>
            <a:endParaRPr lang="hu-HU" sz="2400" dirty="0"/>
          </a:p>
          <a:p>
            <a:r>
              <a:rPr lang="hu-HU" sz="2400" dirty="0"/>
              <a:t>DX_API("</a:t>
            </a:r>
            <a:r>
              <a:rPr lang="hu-HU" sz="2400" dirty="0" err="1"/>
              <a:t>Failed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create</a:t>
            </a:r>
            <a:r>
              <a:rPr lang="hu-HU" sz="2400" dirty="0"/>
              <a:t> </a:t>
            </a:r>
            <a:r>
              <a:rPr lang="hu-HU" sz="2400" dirty="0" err="1"/>
              <a:t>descriptor</a:t>
            </a:r>
            <a:r>
              <a:rPr lang="hu-HU" sz="2400" dirty="0"/>
              <a:t> </a:t>
            </a:r>
            <a:r>
              <a:rPr lang="hu-HU" sz="2400" dirty="0" err="1"/>
              <a:t>heap</a:t>
            </a:r>
            <a:r>
              <a:rPr lang="hu-HU" sz="2400" dirty="0"/>
              <a:t> </a:t>
            </a:r>
            <a:r>
              <a:rPr lang="hu-HU" sz="2400" dirty="0" err="1"/>
              <a:t>for</a:t>
            </a:r>
            <a:r>
              <a:rPr lang="hu-HU" sz="2400" dirty="0"/>
              <a:t> </a:t>
            </a:r>
            <a:r>
              <a:rPr lang="hu-HU" sz="2400" dirty="0" err="1"/>
              <a:t>texture</a:t>
            </a:r>
            <a:r>
              <a:rPr lang="hu-HU" sz="2400" dirty="0"/>
              <a:t>")</a:t>
            </a:r>
          </a:p>
          <a:p>
            <a:r>
              <a:rPr lang="hu-HU" sz="2400" dirty="0"/>
              <a:t>	</a:t>
            </a:r>
            <a:r>
              <a:rPr lang="hu-HU" sz="2400" dirty="0" err="1"/>
              <a:t>device</a:t>
            </a:r>
            <a:r>
              <a:rPr lang="hu-HU" sz="2400" dirty="0"/>
              <a:t>-&gt;</a:t>
            </a:r>
            <a:r>
              <a:rPr lang="hu-HU" sz="2400" dirty="0" err="1"/>
              <a:t>CreateDescriptorHeap</a:t>
            </a:r>
            <a:r>
              <a:rPr lang="hu-HU" sz="2400" dirty="0"/>
              <a:t>(&amp;</a:t>
            </a:r>
            <a:r>
              <a:rPr lang="hu-HU" sz="2400" dirty="0" err="1"/>
              <a:t>dhd</a:t>
            </a:r>
            <a:r>
              <a:rPr lang="hu-HU" sz="2400" dirty="0"/>
              <a:t>, </a:t>
            </a:r>
            <a:r>
              <a:rPr lang="en-US" sz="2400" dirty="0"/>
              <a:t>	</a:t>
            </a:r>
            <a:r>
              <a:rPr lang="hu-HU" sz="2400" dirty="0"/>
              <a:t>IID_PPV_ARGS(</a:t>
            </a:r>
            <a:r>
              <a:rPr lang="en-US" sz="2400" dirty="0" err="1"/>
              <a:t>texHeap</a:t>
            </a:r>
            <a:r>
              <a:rPr lang="hu-HU" sz="2400" dirty="0"/>
              <a:t>.</a:t>
            </a:r>
            <a:r>
              <a:rPr lang="hu-HU" sz="2400" dirty="0" err="1"/>
              <a:t>GetAddressOf</a:t>
            </a:r>
            <a:r>
              <a:rPr lang="hu-HU" sz="2400" dirty="0"/>
              <a:t>()));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dirty="0" err="1"/>
              <a:t>CreateResources</a:t>
            </a:r>
            <a:r>
              <a:rPr lang="en-US" dirty="0"/>
              <a:t>()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561681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		</a:t>
            </a:r>
            <a:r>
              <a:rPr lang="hu-HU" dirty="0" err="1"/>
              <a:t>bumpTex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"rbump.jpg");</a:t>
            </a:r>
          </a:p>
          <a:p>
            <a:r>
              <a:rPr lang="hu-HU" dirty="0"/>
              <a:t>		</a:t>
            </a:r>
            <a:r>
              <a:rPr lang="hu-HU" dirty="0" err="1"/>
              <a:t>bumpTex.CreateSRV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hu-HU" dirty="0" err="1"/>
              <a:t>srvHeap.Get</a:t>
            </a:r>
            <a:r>
              <a:rPr lang="hu-HU" dirty="0"/>
              <a:t>(), 2);</a:t>
            </a:r>
          </a:p>
          <a:p>
            <a:endParaRPr lang="hu-HU" dirty="0"/>
          </a:p>
          <a:p>
            <a:r>
              <a:rPr lang="hu-HU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envTex</a:t>
            </a:r>
            <a:r>
              <a:rPr lang="hu-HU" dirty="0">
                <a:solidFill>
                  <a:srgbClr val="FF0000"/>
                </a:solidFill>
              </a:rPr>
              <a:t> = </a:t>
            </a:r>
            <a:r>
              <a:rPr lang="hu-HU" dirty="0" err="1">
                <a:solidFill>
                  <a:srgbClr val="FF0000"/>
                </a:solidFill>
              </a:rPr>
              <a:t>Egg</a:t>
            </a:r>
            <a:r>
              <a:rPr lang="hu-HU" dirty="0">
                <a:solidFill>
                  <a:srgbClr val="FF0000"/>
                </a:solidFill>
              </a:rPr>
              <a:t>::</a:t>
            </a:r>
            <a:r>
              <a:rPr lang="hu-HU" dirty="0" err="1">
                <a:solidFill>
                  <a:srgbClr val="FF0000"/>
                </a:solidFill>
              </a:rPr>
              <a:t>Importer</a:t>
            </a:r>
            <a:r>
              <a:rPr lang="hu-HU" dirty="0">
                <a:solidFill>
                  <a:srgbClr val="FF0000"/>
                </a:solidFill>
              </a:rPr>
              <a:t>::</a:t>
            </a:r>
            <a:r>
              <a:rPr lang="hu-HU" dirty="0" err="1">
                <a:solidFill>
                  <a:srgbClr val="FF0000"/>
                </a:solidFill>
              </a:rPr>
              <a:t>ImportTextureCube</a:t>
            </a:r>
            <a:r>
              <a:rPr lang="hu-HU" dirty="0">
                <a:solidFill>
                  <a:srgbClr val="FF0000"/>
                </a:solidFill>
              </a:rPr>
              <a:t>(</a:t>
            </a:r>
            <a:r>
              <a:rPr lang="hu-HU" dirty="0" err="1">
                <a:solidFill>
                  <a:srgbClr val="FF0000"/>
                </a:solidFill>
              </a:rPr>
              <a:t>device.Get</a:t>
            </a:r>
            <a:r>
              <a:rPr lang="hu-HU" dirty="0">
                <a:solidFill>
                  <a:srgbClr val="FF0000"/>
                </a:solidFill>
              </a:rPr>
              <a:t>(), "</a:t>
            </a:r>
            <a:r>
              <a:rPr lang="hu-HU" dirty="0" err="1">
                <a:solidFill>
                  <a:srgbClr val="FF0000"/>
                </a:solidFill>
              </a:rPr>
              <a:t>cloudynoon.dds</a:t>
            </a:r>
            <a:r>
              <a:rPr lang="hu-HU" dirty="0">
                <a:solidFill>
                  <a:srgbClr val="FF0000"/>
                </a:solidFill>
              </a:rPr>
              <a:t>");</a:t>
            </a:r>
          </a:p>
          <a:p>
            <a:r>
              <a:rPr lang="hu-HU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envTex.CreateSRV</a:t>
            </a:r>
            <a:r>
              <a:rPr lang="hu-HU" dirty="0">
                <a:solidFill>
                  <a:srgbClr val="FF0000"/>
                </a:solidFill>
              </a:rPr>
              <a:t>(</a:t>
            </a:r>
            <a:r>
              <a:rPr lang="hu-HU" dirty="0" err="1">
                <a:solidFill>
                  <a:srgbClr val="FF0000"/>
                </a:solidFill>
              </a:rPr>
              <a:t>device.Get</a:t>
            </a:r>
            <a:r>
              <a:rPr lang="hu-HU" dirty="0">
                <a:solidFill>
                  <a:srgbClr val="FF0000"/>
                </a:solidFill>
              </a:rPr>
              <a:t>(), </a:t>
            </a:r>
            <a:r>
              <a:rPr lang="hu-HU" dirty="0" err="1">
                <a:solidFill>
                  <a:srgbClr val="FF0000"/>
                </a:solidFill>
              </a:rPr>
              <a:t>srvHeap.Get</a:t>
            </a:r>
            <a:r>
              <a:rPr lang="hu-HU" dirty="0">
                <a:solidFill>
                  <a:srgbClr val="FF0000"/>
                </a:solidFill>
              </a:rPr>
              <a:t>(), 3);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dirty="0" err="1"/>
              <a:t>LoadAssets</a:t>
            </a:r>
            <a:r>
              <a:rPr lang="hu-HU" dirty="0"/>
              <a:t>()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055800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</p:spPr>
        <p:txBody>
          <a:bodyPr>
            <a:normAutofit fontScale="47500" lnSpcReduction="20000"/>
          </a:bodyPr>
          <a:lstStyle/>
          <a:p>
            <a:r>
              <a:rPr lang="hu-HU" dirty="0"/>
              <a:t>	</a:t>
            </a:r>
            <a:r>
              <a:rPr lang="hu-HU" dirty="0" err="1"/>
              <a:t>void</a:t>
            </a:r>
            <a:r>
              <a:rPr lang="hu-HU" dirty="0"/>
              <a:t> </a:t>
            </a:r>
            <a:r>
              <a:rPr lang="hu-HU" dirty="0" err="1"/>
              <a:t>UploadResources</a:t>
            </a:r>
            <a:r>
              <a:rPr lang="hu-HU" dirty="0"/>
              <a:t>() {</a:t>
            </a:r>
          </a:p>
          <a:p>
            <a:r>
              <a:rPr lang="hu-HU" dirty="0"/>
              <a:t>		DX_API("</a:t>
            </a:r>
            <a:r>
              <a:rPr lang="hu-HU" dirty="0" err="1"/>
              <a:t>Failed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reset</a:t>
            </a:r>
            <a:r>
              <a:rPr lang="hu-HU" dirty="0"/>
              <a:t> </a:t>
            </a:r>
            <a:r>
              <a:rPr lang="hu-HU" dirty="0" err="1"/>
              <a:t>command</a:t>
            </a:r>
            <a:r>
              <a:rPr lang="hu-HU" dirty="0"/>
              <a:t> </a:t>
            </a:r>
            <a:r>
              <a:rPr lang="hu-HU" dirty="0" err="1"/>
              <a:t>allocator</a:t>
            </a:r>
            <a:r>
              <a:rPr lang="hu-HU" dirty="0"/>
              <a:t> (</a:t>
            </a:r>
            <a:r>
              <a:rPr lang="hu-HU" dirty="0" err="1"/>
              <a:t>UploadResources</a:t>
            </a:r>
            <a:r>
              <a:rPr lang="hu-HU" dirty="0"/>
              <a:t>)")</a:t>
            </a:r>
          </a:p>
          <a:p>
            <a:r>
              <a:rPr lang="hu-HU" dirty="0"/>
              <a:t>			</a:t>
            </a:r>
            <a:r>
              <a:rPr lang="hu-HU" dirty="0" err="1"/>
              <a:t>commandAllocator</a:t>
            </a:r>
            <a:r>
              <a:rPr lang="hu-HU" dirty="0"/>
              <a:t>-&gt;</a:t>
            </a:r>
            <a:r>
              <a:rPr lang="hu-HU" dirty="0" err="1"/>
              <a:t>Reset</a:t>
            </a:r>
            <a:r>
              <a:rPr lang="hu-HU" dirty="0"/>
              <a:t>();</a:t>
            </a:r>
          </a:p>
          <a:p>
            <a:r>
              <a:rPr lang="hu-HU" dirty="0"/>
              <a:t>		DX_API("</a:t>
            </a:r>
            <a:r>
              <a:rPr lang="hu-HU" dirty="0" err="1"/>
              <a:t>Failed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reset</a:t>
            </a:r>
            <a:r>
              <a:rPr lang="hu-HU" dirty="0"/>
              <a:t> </a:t>
            </a:r>
            <a:r>
              <a:rPr lang="hu-HU" dirty="0" err="1"/>
              <a:t>command</a:t>
            </a:r>
            <a:r>
              <a:rPr lang="hu-HU" dirty="0"/>
              <a:t> </a:t>
            </a:r>
            <a:r>
              <a:rPr lang="hu-HU" dirty="0" err="1"/>
              <a:t>list</a:t>
            </a:r>
            <a:r>
              <a:rPr lang="hu-HU" dirty="0"/>
              <a:t> (</a:t>
            </a:r>
            <a:r>
              <a:rPr lang="hu-HU" dirty="0" err="1"/>
              <a:t>UploadResources</a:t>
            </a:r>
            <a:r>
              <a:rPr lang="hu-HU" dirty="0"/>
              <a:t>)")</a:t>
            </a:r>
          </a:p>
          <a:p>
            <a:r>
              <a:rPr lang="hu-HU" dirty="0"/>
              <a:t>			</a:t>
            </a:r>
            <a:r>
              <a:rPr lang="hu-HU" dirty="0" err="1"/>
              <a:t>commandList</a:t>
            </a:r>
            <a:r>
              <a:rPr lang="hu-HU" dirty="0"/>
              <a:t>-&gt;</a:t>
            </a:r>
            <a:r>
              <a:rPr lang="hu-HU" dirty="0" err="1"/>
              <a:t>Reset</a:t>
            </a:r>
            <a:r>
              <a:rPr lang="hu-HU" dirty="0"/>
              <a:t>(</a:t>
            </a:r>
            <a:r>
              <a:rPr lang="hu-HU" dirty="0" err="1"/>
              <a:t>commandAllocator.Get</a:t>
            </a:r>
            <a:r>
              <a:rPr lang="hu-HU" dirty="0"/>
              <a:t>(), </a:t>
            </a:r>
            <a:r>
              <a:rPr lang="hu-HU" dirty="0" err="1"/>
              <a:t>nullptr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 err="1"/>
              <a:t>diffuseTex.UploadResource</a:t>
            </a:r>
            <a:r>
              <a:rPr lang="hu-HU" dirty="0"/>
              <a:t>(</a:t>
            </a:r>
            <a:r>
              <a:rPr lang="hu-HU" dirty="0" err="1"/>
              <a:t>commandList.Get</a:t>
            </a:r>
            <a:r>
              <a:rPr lang="hu-HU" dirty="0"/>
              <a:t>());</a:t>
            </a:r>
          </a:p>
          <a:p>
            <a:r>
              <a:rPr lang="hu-HU" dirty="0"/>
              <a:t>		</a:t>
            </a:r>
            <a:r>
              <a:rPr lang="hu-HU" dirty="0" err="1"/>
              <a:t>normalTex.UploadResource</a:t>
            </a:r>
            <a:r>
              <a:rPr lang="hu-HU" dirty="0"/>
              <a:t>(</a:t>
            </a:r>
            <a:r>
              <a:rPr lang="hu-HU" dirty="0" err="1"/>
              <a:t>commandList.Get</a:t>
            </a:r>
            <a:r>
              <a:rPr lang="hu-HU" dirty="0"/>
              <a:t>());</a:t>
            </a:r>
          </a:p>
          <a:p>
            <a:r>
              <a:rPr lang="hu-HU" dirty="0"/>
              <a:t>		</a:t>
            </a:r>
            <a:r>
              <a:rPr lang="hu-HU" dirty="0" err="1"/>
              <a:t>bumpTex.UploadResource</a:t>
            </a:r>
            <a:r>
              <a:rPr lang="hu-HU" dirty="0"/>
              <a:t>(</a:t>
            </a:r>
            <a:r>
              <a:rPr lang="hu-HU" dirty="0" err="1"/>
              <a:t>commandList.Get</a:t>
            </a:r>
            <a:r>
              <a:rPr lang="hu-HU" dirty="0"/>
              <a:t>());</a:t>
            </a:r>
            <a:endParaRPr lang="hu-HU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envTex.UploadResource</a:t>
            </a:r>
            <a:r>
              <a:rPr lang="hu-HU" dirty="0">
                <a:solidFill>
                  <a:srgbClr val="FF0000"/>
                </a:solidFill>
              </a:rPr>
              <a:t>(</a:t>
            </a:r>
            <a:r>
              <a:rPr lang="hu-HU" dirty="0" err="1">
                <a:solidFill>
                  <a:srgbClr val="FF0000"/>
                </a:solidFill>
              </a:rPr>
              <a:t>commandList.Get</a:t>
            </a:r>
            <a:r>
              <a:rPr lang="hu-HU" dirty="0">
                <a:solidFill>
                  <a:srgbClr val="FF0000"/>
                </a:solidFill>
              </a:rPr>
              <a:t>());</a:t>
            </a:r>
          </a:p>
          <a:p>
            <a:endParaRPr lang="hu-HU" dirty="0"/>
          </a:p>
          <a:p>
            <a:r>
              <a:rPr lang="hu-HU" dirty="0"/>
              <a:t>		DX_API("</a:t>
            </a:r>
            <a:r>
              <a:rPr lang="hu-HU" dirty="0" err="1"/>
              <a:t>Failed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close</a:t>
            </a:r>
            <a:r>
              <a:rPr lang="hu-HU" dirty="0"/>
              <a:t> </a:t>
            </a:r>
            <a:r>
              <a:rPr lang="hu-HU" dirty="0" err="1"/>
              <a:t>command</a:t>
            </a:r>
            <a:r>
              <a:rPr lang="hu-HU" dirty="0"/>
              <a:t> </a:t>
            </a:r>
            <a:r>
              <a:rPr lang="hu-HU" dirty="0" err="1"/>
              <a:t>list</a:t>
            </a:r>
            <a:r>
              <a:rPr lang="hu-HU" dirty="0"/>
              <a:t> (</a:t>
            </a:r>
            <a:r>
              <a:rPr lang="hu-HU" dirty="0" err="1"/>
              <a:t>UploadResources</a:t>
            </a:r>
            <a:r>
              <a:rPr lang="hu-HU" dirty="0"/>
              <a:t>)")</a:t>
            </a:r>
          </a:p>
          <a:p>
            <a:r>
              <a:rPr lang="hu-HU" dirty="0"/>
              <a:t>			</a:t>
            </a:r>
            <a:r>
              <a:rPr lang="hu-HU" dirty="0" err="1"/>
              <a:t>commandList</a:t>
            </a:r>
            <a:r>
              <a:rPr lang="hu-HU" dirty="0"/>
              <a:t>-&gt;</a:t>
            </a:r>
            <a:r>
              <a:rPr lang="hu-HU" dirty="0" err="1"/>
              <a:t>Close</a:t>
            </a:r>
            <a:r>
              <a:rPr lang="hu-HU" dirty="0"/>
              <a:t>();</a:t>
            </a:r>
          </a:p>
          <a:p>
            <a:endParaRPr lang="hu-HU" dirty="0"/>
          </a:p>
          <a:p>
            <a:r>
              <a:rPr lang="hu-HU" dirty="0"/>
              <a:t>		ID3D12CommandList * </a:t>
            </a:r>
            <a:r>
              <a:rPr lang="hu-HU" dirty="0" err="1"/>
              <a:t>commandLists</a:t>
            </a:r>
            <a:r>
              <a:rPr lang="hu-HU" dirty="0"/>
              <a:t>[] = { </a:t>
            </a:r>
            <a:r>
              <a:rPr lang="hu-HU" dirty="0" err="1"/>
              <a:t>commandList.Get</a:t>
            </a:r>
            <a:r>
              <a:rPr lang="hu-HU" dirty="0"/>
              <a:t>() };</a:t>
            </a:r>
          </a:p>
          <a:p>
            <a:r>
              <a:rPr lang="hu-HU" dirty="0"/>
              <a:t>		</a:t>
            </a:r>
            <a:r>
              <a:rPr lang="hu-HU" dirty="0" err="1"/>
              <a:t>commandQueue</a:t>
            </a:r>
            <a:r>
              <a:rPr lang="hu-HU" dirty="0"/>
              <a:t>-&gt;</a:t>
            </a:r>
            <a:r>
              <a:rPr lang="hu-HU" dirty="0" err="1"/>
              <a:t>ExecuteCommandLists</a:t>
            </a:r>
            <a:r>
              <a:rPr lang="hu-HU" dirty="0"/>
              <a:t>(_</a:t>
            </a:r>
            <a:r>
              <a:rPr lang="hu-HU" dirty="0" err="1"/>
              <a:t>countof</a:t>
            </a:r>
            <a:r>
              <a:rPr lang="hu-HU" dirty="0"/>
              <a:t>(</a:t>
            </a:r>
            <a:r>
              <a:rPr lang="hu-HU" dirty="0" err="1"/>
              <a:t>commandLists</a:t>
            </a:r>
            <a:r>
              <a:rPr lang="hu-HU" dirty="0"/>
              <a:t>), </a:t>
            </a:r>
            <a:r>
              <a:rPr lang="hu-HU" dirty="0" err="1"/>
              <a:t>commandLists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 err="1"/>
              <a:t>WaitForPreviousFrame</a:t>
            </a:r>
            <a:r>
              <a:rPr lang="hu-HU" dirty="0"/>
              <a:t>();</a:t>
            </a:r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 err="1"/>
              <a:t>diffuseTex.ReleaseUploadResources</a:t>
            </a:r>
            <a:r>
              <a:rPr lang="hu-HU" dirty="0"/>
              <a:t>();</a:t>
            </a:r>
          </a:p>
          <a:p>
            <a:r>
              <a:rPr lang="hu-HU" dirty="0"/>
              <a:t>		</a:t>
            </a:r>
            <a:r>
              <a:rPr lang="hu-HU" dirty="0" err="1"/>
              <a:t>normalTex.ReleaseUploadResources</a:t>
            </a:r>
            <a:r>
              <a:rPr lang="hu-HU" dirty="0"/>
              <a:t>();</a:t>
            </a:r>
          </a:p>
          <a:p>
            <a:r>
              <a:rPr lang="hu-HU" dirty="0"/>
              <a:t>		</a:t>
            </a:r>
            <a:r>
              <a:rPr lang="hu-HU" dirty="0" err="1"/>
              <a:t>bumpTex.ReleaseUploadResources</a:t>
            </a:r>
            <a:r>
              <a:rPr lang="hu-HU" dirty="0"/>
              <a:t>();</a:t>
            </a:r>
            <a:endParaRPr lang="hu-HU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envTex.ReleaseUploadResources</a:t>
            </a:r>
            <a:r>
              <a:rPr lang="hu-HU" dirty="0">
                <a:solidFill>
                  <a:srgbClr val="FF0000"/>
                </a:solidFill>
              </a:rPr>
              <a:t>();</a:t>
            </a:r>
          </a:p>
          <a:p>
            <a:r>
              <a:rPr lang="hu-HU" dirty="0"/>
              <a:t>	}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 err="1"/>
              <a:t>UploadResources</a:t>
            </a:r>
            <a:r>
              <a:rPr lang="hu-HU" dirty="0"/>
              <a:t>()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816556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#define </a:t>
            </a:r>
            <a:r>
              <a:rPr lang="en-US" sz="2400" dirty="0" err="1"/>
              <a:t>NormalMapRS</a:t>
            </a:r>
            <a:r>
              <a:rPr lang="en-US" sz="2400" dirty="0"/>
              <a:t> "</a:t>
            </a:r>
            <a:r>
              <a:rPr lang="en-US" sz="2400" dirty="0" err="1"/>
              <a:t>RootFlags</a:t>
            </a:r>
            <a:r>
              <a:rPr lang="en-US" sz="2400" dirty="0"/>
              <a:t>( ALLOW_INPUT_ASSEMBLER_INPUT_LAYOUT ), CBV(b0),</a:t>
            </a:r>
          </a:p>
          <a:p>
            <a:r>
              <a:rPr lang="en-US" sz="2400" dirty="0"/>
              <a:t>  CBV(b1),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DescriptorTable</a:t>
            </a:r>
            <a:r>
              <a:rPr lang="en-US" sz="2400" dirty="0"/>
              <a:t>(SRV(t0, </a:t>
            </a:r>
            <a:r>
              <a:rPr lang="en-US" sz="2400" dirty="0" err="1">
                <a:solidFill>
                  <a:srgbClr val="FF0000"/>
                </a:solidFill>
              </a:rPr>
              <a:t>numDescriptors</a:t>
            </a:r>
            <a:r>
              <a:rPr lang="en-US" sz="2400" dirty="0">
                <a:solidFill>
                  <a:srgbClr val="FF0000"/>
                </a:solidFill>
              </a:rPr>
              <a:t>=4</a:t>
            </a:r>
            <a:r>
              <a:rPr lang="en-US" sz="2400" dirty="0"/>
              <a:t>)), 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StaticSampler</a:t>
            </a:r>
            <a:r>
              <a:rPr lang="en-US" sz="2400" dirty="0"/>
              <a:t>(s0, …)"</a:t>
            </a:r>
            <a:endParaRPr lang="en-US" sz="1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RootSignatures.hlsli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298347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Fém</a:t>
            </a:r>
            <a:r>
              <a:rPr lang="en-US" dirty="0"/>
              <a:t> </a:t>
            </a:r>
            <a:r>
              <a:rPr lang="en-US" dirty="0" err="1"/>
              <a:t>gömb</a:t>
            </a:r>
            <a:endParaRPr lang="en-US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Csináljunk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tökéletesen</a:t>
            </a:r>
            <a:r>
              <a:rPr lang="en-US" dirty="0"/>
              <a:t> </a:t>
            </a:r>
            <a:r>
              <a:rPr lang="en-US" dirty="0" err="1"/>
              <a:t>tükröző</a:t>
            </a:r>
            <a:r>
              <a:rPr lang="en-US" dirty="0"/>
              <a:t> </a:t>
            </a:r>
            <a:r>
              <a:rPr lang="en-US" dirty="0" err="1"/>
              <a:t>fém</a:t>
            </a:r>
            <a:r>
              <a:rPr lang="en-US" dirty="0"/>
              <a:t> </a:t>
            </a:r>
            <a:r>
              <a:rPr lang="en-US" dirty="0" err="1"/>
              <a:t>gömböt</a:t>
            </a:r>
            <a:endParaRPr lang="en-US" dirty="0"/>
          </a:p>
          <a:p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pontnak</a:t>
            </a:r>
            <a:r>
              <a:rPr lang="en-US" dirty="0"/>
              <a:t> a </a:t>
            </a:r>
            <a:r>
              <a:rPr lang="en-US" dirty="0" err="1"/>
              <a:t>színét</a:t>
            </a:r>
            <a:r>
              <a:rPr lang="en-US" dirty="0"/>
              <a:t> </a:t>
            </a:r>
            <a:r>
              <a:rPr lang="en-US" dirty="0" err="1"/>
              <a:t>reflektáljuk</a:t>
            </a:r>
            <a:r>
              <a:rPr lang="en-US" dirty="0"/>
              <a:t>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alapján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26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hu-HU" dirty="0"/>
              <a:t> </a:t>
            </a:r>
            <a:r>
              <a:rPr lang="en-US" dirty="0"/>
              <a:t>		</a:t>
            </a:r>
            <a:r>
              <a:rPr lang="hu-HU" dirty="0"/>
              <a:t>float3x3 </a:t>
            </a:r>
            <a:r>
              <a:rPr lang="hu-HU" dirty="0" err="1"/>
              <a:t>tbn</a:t>
            </a:r>
            <a:r>
              <a:rPr lang="hu-HU" dirty="0"/>
              <a:t> = { t, b, n };</a:t>
            </a:r>
            <a:endParaRPr lang="en-US" dirty="0"/>
          </a:p>
          <a:p>
            <a:r>
              <a:rPr lang="hu-HU" dirty="0"/>
              <a:t> </a:t>
            </a:r>
          </a:p>
          <a:p>
            <a:r>
              <a:rPr lang="hu-HU" dirty="0"/>
              <a:t>    </a:t>
            </a:r>
            <a:r>
              <a:rPr lang="hu-HU" dirty="0" err="1"/>
              <a:t>VSOutput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  <a:r>
              <a:rPr lang="hu-HU" dirty="0" err="1"/>
              <a:t>vso.position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viewProj</a:t>
            </a:r>
            <a:r>
              <a:rPr lang="hu-HU" dirty="0"/>
              <a:t>, </a:t>
            </a:r>
            <a:r>
              <a:rPr lang="en-US" dirty="0"/>
              <a:t>							</a:t>
            </a:r>
            <a:r>
              <a:rPr lang="hu-HU" dirty="0" err="1"/>
              <a:t>worldPos</a:t>
            </a:r>
            <a:r>
              <a:rPr lang="hu-HU" dirty="0"/>
              <a:t>);</a:t>
            </a:r>
          </a:p>
          <a:p>
            <a:r>
              <a:rPr lang="hu-HU" dirty="0"/>
              <a:t>    </a:t>
            </a:r>
            <a:r>
              <a:rPr lang="hu-HU" dirty="0" err="1"/>
              <a:t>vso.normal</a:t>
            </a:r>
            <a:r>
              <a:rPr lang="hu-HU" dirty="0"/>
              <a:t> = n;</a:t>
            </a:r>
          </a:p>
          <a:p>
            <a:r>
              <a:rPr lang="hu-HU" dirty="0"/>
              <a:t>    </a:t>
            </a:r>
            <a:r>
              <a:rPr lang="hu-HU" dirty="0" err="1"/>
              <a:t>vso.texCoord</a:t>
            </a:r>
            <a:r>
              <a:rPr lang="hu-HU" dirty="0"/>
              <a:t> = </a:t>
            </a:r>
            <a:r>
              <a:rPr lang="hu-HU" dirty="0" err="1"/>
              <a:t>iao.texCoord</a:t>
            </a:r>
            <a:r>
              <a:rPr lang="hu-HU" dirty="0"/>
              <a:t>;</a:t>
            </a:r>
          </a:p>
          <a:p>
            <a:r>
              <a:rPr lang="hu-HU" dirty="0">
                <a:solidFill>
                  <a:srgbClr val="FF0000"/>
                </a:solidFill>
              </a:rPr>
              <a:t>    </a:t>
            </a:r>
            <a:r>
              <a:rPr lang="hu-HU" dirty="0" err="1">
                <a:solidFill>
                  <a:srgbClr val="FF0000"/>
                </a:solidFill>
              </a:rPr>
              <a:t>vso.lightDirTS</a:t>
            </a:r>
            <a:r>
              <a:rPr lang="hu-HU" dirty="0">
                <a:solidFill>
                  <a:srgbClr val="FF0000"/>
                </a:solidFill>
              </a:rPr>
              <a:t> =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lightDir</a:t>
            </a:r>
            <a:r>
              <a:rPr lang="en-US" dirty="0">
                <a:solidFill>
                  <a:srgbClr val="FF0000"/>
                </a:solidFill>
              </a:rPr>
              <a:t>;</a:t>
            </a:r>
            <a:endParaRPr lang="hu-HU" dirty="0">
              <a:solidFill>
                <a:srgbClr val="FF0000"/>
              </a:solidFill>
            </a:endParaRPr>
          </a:p>
          <a:p>
            <a:r>
              <a:rPr lang="hu-HU" dirty="0">
                <a:solidFill>
                  <a:srgbClr val="FF0000"/>
                </a:solidFill>
              </a:rPr>
              <a:t>    </a:t>
            </a:r>
            <a:r>
              <a:rPr lang="hu-HU" dirty="0" err="1">
                <a:solidFill>
                  <a:srgbClr val="FF0000"/>
                </a:solidFill>
              </a:rPr>
              <a:t>vso.viewDirTS</a:t>
            </a:r>
            <a:r>
              <a:rPr lang="hu-HU" dirty="0">
                <a:solidFill>
                  <a:srgbClr val="FF0000"/>
                </a:solidFill>
              </a:rPr>
              <a:t> =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viewDir</a:t>
            </a:r>
            <a:r>
              <a:rPr lang="en-US" dirty="0">
                <a:solidFill>
                  <a:srgbClr val="FF0000"/>
                </a:solidFill>
              </a:rPr>
              <a:t>;</a:t>
            </a:r>
            <a:endParaRPr lang="hu-HU" dirty="0">
              <a:solidFill>
                <a:srgbClr val="FF0000"/>
              </a:solidFill>
            </a:endParaRPr>
          </a:p>
          <a:p>
            <a:r>
              <a:rPr lang="hu-HU" dirty="0"/>
              <a:t>    </a:t>
            </a:r>
            <a:r>
              <a:rPr lang="hu-HU" dirty="0" err="1"/>
              <a:t>return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;</a:t>
            </a:r>
          </a:p>
          <a:p>
            <a:r>
              <a:rPr lang="hu-HU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EnvNormalMapVS.hlsl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701397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hu-HU" dirty="0"/>
              <a:t>[</a:t>
            </a:r>
            <a:r>
              <a:rPr lang="hu-HU" dirty="0" err="1"/>
              <a:t>RootSignature</a:t>
            </a:r>
            <a:r>
              <a:rPr lang="hu-HU" dirty="0"/>
              <a:t>(</a:t>
            </a:r>
            <a:r>
              <a:rPr lang="hu-HU" dirty="0" err="1"/>
              <a:t>NormalMapRS</a:t>
            </a:r>
            <a:r>
              <a:rPr lang="hu-HU" dirty="0"/>
              <a:t>)]</a:t>
            </a:r>
          </a:p>
          <a:p>
            <a:r>
              <a:rPr lang="en-US" dirty="0"/>
              <a:t>float4 main(</a:t>
            </a:r>
            <a:r>
              <a:rPr lang="en-US" dirty="0" err="1"/>
              <a:t>VSOutput</a:t>
            </a:r>
            <a:r>
              <a:rPr lang="en-US" dirty="0"/>
              <a:t> </a:t>
            </a:r>
            <a:r>
              <a:rPr lang="en-US" dirty="0" err="1"/>
              <a:t>vso</a:t>
            </a:r>
            <a:r>
              <a:rPr lang="en-US" dirty="0"/>
              <a:t>) : </a:t>
            </a:r>
            <a:r>
              <a:rPr lang="en-US" dirty="0" err="1"/>
              <a:t>SV_Target</a:t>
            </a:r>
            <a:endParaRPr lang="en-US" dirty="0"/>
          </a:p>
          <a:p>
            <a:r>
              <a:rPr lang="hu-HU" dirty="0"/>
              <a:t>{</a:t>
            </a:r>
          </a:p>
          <a:p>
            <a:endParaRPr lang="hu-HU" dirty="0"/>
          </a:p>
          <a:p>
            <a:r>
              <a:rPr lang="pt-BR" dirty="0"/>
              <a:t>    float3 n = normalize(vso.normal);</a:t>
            </a:r>
          </a:p>
          <a:p>
            <a:r>
              <a:rPr lang="en-US" dirty="0"/>
              <a:t>    float3 l = normalize(</a:t>
            </a:r>
            <a:r>
              <a:rPr lang="en-US" dirty="0" err="1"/>
              <a:t>vso.lightDirTS</a:t>
            </a:r>
            <a:r>
              <a:rPr lang="en-US" dirty="0"/>
              <a:t>);</a:t>
            </a:r>
          </a:p>
          <a:p>
            <a:r>
              <a:rPr lang="hu-HU" dirty="0"/>
              <a:t>    float3 v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vso.viewDirTS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pt-BR" dirty="0"/>
              <a:t>    float3 h = normalize(l + v);</a:t>
            </a:r>
          </a:p>
          <a:p>
            <a:r>
              <a:rPr lang="pt-BR" dirty="0"/>
              <a:t>    float ndoth = saturate(dot(n, h));</a:t>
            </a:r>
          </a:p>
          <a:p>
            <a:r>
              <a:rPr lang="hu-HU" dirty="0"/>
              <a:t>    </a:t>
            </a:r>
            <a:r>
              <a:rPr lang="hu-HU" dirty="0" err="1"/>
              <a:t>ndoth</a:t>
            </a:r>
            <a:r>
              <a:rPr lang="hu-HU" dirty="0"/>
              <a:t> = </a:t>
            </a:r>
            <a:r>
              <a:rPr lang="hu-HU" dirty="0" err="1"/>
              <a:t>pow</a:t>
            </a:r>
            <a:r>
              <a:rPr lang="hu-HU" dirty="0"/>
              <a:t>(</a:t>
            </a:r>
            <a:r>
              <a:rPr lang="hu-HU" dirty="0" err="1"/>
              <a:t>ndoth</a:t>
            </a:r>
            <a:r>
              <a:rPr lang="hu-HU" dirty="0"/>
              <a:t>, 80);</a:t>
            </a:r>
          </a:p>
          <a:p>
            <a:endParaRPr lang="hu-HU" dirty="0"/>
          </a:p>
          <a:p>
            <a:r>
              <a:rPr lang="en-US" dirty="0"/>
              <a:t>    float3 </a:t>
            </a:r>
            <a:r>
              <a:rPr lang="en-US" dirty="0" err="1"/>
              <a:t>reflectedRay</a:t>
            </a:r>
            <a:r>
              <a:rPr lang="en-US" dirty="0"/>
              <a:t> = reflect(-v, n);</a:t>
            </a:r>
          </a:p>
          <a:p>
            <a:r>
              <a:rPr lang="hu-HU" dirty="0"/>
              <a:t>    </a:t>
            </a:r>
          </a:p>
          <a:p>
            <a:r>
              <a:rPr lang="en-US" dirty="0"/>
              <a:t>    return </a:t>
            </a:r>
            <a:r>
              <a:rPr lang="en-US" dirty="0" err="1"/>
              <a:t>envTex.Sample</a:t>
            </a:r>
            <a:r>
              <a:rPr lang="en-US" dirty="0"/>
              <a:t>(</a:t>
            </a:r>
            <a:r>
              <a:rPr lang="en-US" dirty="0" err="1"/>
              <a:t>sampl</a:t>
            </a:r>
            <a:r>
              <a:rPr lang="en-US" dirty="0"/>
              <a:t>, </a:t>
            </a:r>
            <a:r>
              <a:rPr lang="en-US" dirty="0" err="1"/>
              <a:t>reflectedRay</a:t>
            </a:r>
            <a:r>
              <a:rPr lang="en-US" dirty="0"/>
              <a:t>) + </a:t>
            </a:r>
            <a:r>
              <a:rPr lang="en-US" dirty="0" err="1"/>
              <a:t>ndoth</a:t>
            </a:r>
            <a:r>
              <a:rPr lang="en-US" dirty="0"/>
              <a:t>;</a:t>
            </a:r>
          </a:p>
          <a:p>
            <a:r>
              <a:rPr lang="hu-HU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EnvNormalMapPS.hlsl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7667690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Jelenlegi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20BB0-C300-4620-91EA-DB7EA2D39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969" y="1417638"/>
            <a:ext cx="4920062" cy="514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01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	/*</a:t>
            </a:r>
          </a:p>
          <a:p>
            <a:r>
              <a:rPr lang="en-US" sz="2000" dirty="0"/>
              <a:t>	PNTTB: Position, Normal, Texture, Tangent, Binormal</a:t>
            </a:r>
          </a:p>
          <a:p>
            <a:r>
              <a:rPr lang="en-US" sz="2000" dirty="0"/>
              <a:t>	*/</a:t>
            </a:r>
          </a:p>
          <a:p>
            <a:r>
              <a:rPr lang="en-US" sz="2000" dirty="0"/>
              <a:t>	struct </a:t>
            </a:r>
            <a:r>
              <a:rPr lang="en-US" sz="2000" dirty="0" err="1"/>
              <a:t>PNTTB_Vertex</a:t>
            </a:r>
            <a:r>
              <a:rPr lang="en-US" sz="2000" dirty="0"/>
              <a:t> {</a:t>
            </a:r>
          </a:p>
          <a:p>
            <a:r>
              <a:rPr lang="en-US" sz="2000" dirty="0"/>
              <a:t>		Egg::Math::Float3 position;</a:t>
            </a:r>
          </a:p>
          <a:p>
            <a:r>
              <a:rPr lang="en-US" sz="2000" dirty="0"/>
              <a:t>		Egg::Math::Float3 normal;</a:t>
            </a:r>
          </a:p>
          <a:p>
            <a:r>
              <a:rPr lang="en-US" sz="2000" dirty="0"/>
              <a:t>		Egg::Math::Float2 </a:t>
            </a:r>
            <a:r>
              <a:rPr lang="en-US" sz="2000" dirty="0" err="1"/>
              <a:t>tex</a:t>
            </a:r>
            <a:r>
              <a:rPr lang="en-US" sz="2000" dirty="0"/>
              <a:t>;</a:t>
            </a:r>
          </a:p>
          <a:p>
            <a:r>
              <a:rPr lang="en-US" sz="2000" dirty="0"/>
              <a:t>		Egg::Math::Float3 tangent;</a:t>
            </a:r>
          </a:p>
          <a:p>
            <a:r>
              <a:rPr lang="en-US" sz="2000" dirty="0"/>
              <a:t>		Egg::Math::Float3 binormal;</a:t>
            </a:r>
          </a:p>
          <a:p>
            <a:r>
              <a:rPr lang="en-US" sz="2000" dirty="0"/>
              <a:t>	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/>
              <a:t>Egg/</a:t>
            </a:r>
            <a:r>
              <a:rPr lang="en-US" sz="4000" dirty="0" err="1"/>
              <a:t>Vertex.h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507199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Fém</a:t>
            </a:r>
            <a:r>
              <a:rPr lang="en-US" dirty="0"/>
              <a:t> </a:t>
            </a:r>
            <a:r>
              <a:rPr lang="en-US" dirty="0" err="1"/>
              <a:t>gömb</a:t>
            </a:r>
            <a:r>
              <a:rPr lang="en-US" dirty="0"/>
              <a:t> - 2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Ideje</a:t>
            </a:r>
            <a:r>
              <a:rPr lang="en-US" dirty="0"/>
              <a:t> </a:t>
            </a:r>
            <a:r>
              <a:rPr lang="en-US" dirty="0" err="1"/>
              <a:t>elcsúfítani</a:t>
            </a:r>
            <a:r>
              <a:rPr lang="en-US" dirty="0"/>
              <a:t> a </a:t>
            </a:r>
            <a:r>
              <a:rPr lang="en-US" dirty="0" err="1"/>
              <a:t>felületét</a:t>
            </a:r>
            <a:r>
              <a:rPr lang="en-US" dirty="0"/>
              <a:t>, </a:t>
            </a:r>
            <a:r>
              <a:rPr lang="en-US" dirty="0" err="1"/>
              <a:t>töltsük</a:t>
            </a:r>
            <a:r>
              <a:rPr lang="en-US" dirty="0"/>
              <a:t> be a ‘rusted_normal.jpg’ </a:t>
            </a:r>
            <a:r>
              <a:rPr lang="en-US" dirty="0" err="1"/>
              <a:t>fájlt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helyére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többi</a:t>
            </a:r>
            <a:r>
              <a:rPr lang="en-US" dirty="0"/>
              <a:t> </a:t>
            </a:r>
            <a:r>
              <a:rPr lang="en-US" dirty="0" err="1"/>
              <a:t>helyen</a:t>
            </a:r>
            <a:r>
              <a:rPr lang="en-US" dirty="0"/>
              <a:t> </a:t>
            </a:r>
            <a:r>
              <a:rPr lang="en-US" dirty="0" err="1"/>
              <a:t>mindegy</a:t>
            </a:r>
            <a:r>
              <a:rPr lang="en-US" dirty="0"/>
              <a:t> mi </a:t>
            </a:r>
            <a:r>
              <a:rPr lang="en-US" dirty="0" err="1"/>
              <a:t>lesz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a </a:t>
            </a:r>
            <a:r>
              <a:rPr lang="en-US" dirty="0" err="1"/>
              <a:t>tényleges</a:t>
            </a:r>
            <a:r>
              <a:rPr lang="en-US" dirty="0"/>
              <a:t> </a:t>
            </a:r>
            <a:r>
              <a:rPr lang="en-US" dirty="0" err="1"/>
              <a:t>színt</a:t>
            </a:r>
            <a:r>
              <a:rPr lang="en-US" dirty="0"/>
              <a:t> a </a:t>
            </a:r>
            <a:r>
              <a:rPr lang="en-US" dirty="0" err="1"/>
              <a:t>háttér</a:t>
            </a:r>
            <a:r>
              <a:rPr lang="en-US" dirty="0"/>
              <a:t> </a:t>
            </a:r>
            <a:r>
              <a:rPr lang="en-US" dirty="0" err="1"/>
              <a:t>fogja</a:t>
            </a:r>
            <a:r>
              <a:rPr lang="en-US" dirty="0"/>
              <a:t> </a:t>
            </a:r>
            <a:r>
              <a:rPr lang="en-US" dirty="0" err="1"/>
              <a:t>adni</a:t>
            </a:r>
            <a:r>
              <a:rPr lang="en-US" dirty="0"/>
              <a:t>. </a:t>
            </a:r>
          </a:p>
          <a:p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jól</a:t>
            </a:r>
            <a:r>
              <a:rPr lang="en-US" dirty="0"/>
              <a:t> </a:t>
            </a:r>
            <a:r>
              <a:rPr lang="en-US" dirty="0" err="1"/>
              <a:t>lehetne</a:t>
            </a:r>
            <a:r>
              <a:rPr lang="en-US" dirty="0"/>
              <a:t> </a:t>
            </a:r>
            <a:r>
              <a:rPr lang="en-US" dirty="0" err="1"/>
              <a:t>kombinálni</a:t>
            </a:r>
            <a:r>
              <a:rPr lang="en-US" dirty="0"/>
              <a:t> </a:t>
            </a:r>
            <a:r>
              <a:rPr lang="en-US" dirty="0" err="1"/>
              <a:t>valamilyen</a:t>
            </a:r>
            <a:r>
              <a:rPr lang="en-US" dirty="0"/>
              <a:t> </a:t>
            </a:r>
            <a:r>
              <a:rPr lang="en-US" dirty="0" err="1"/>
              <a:t>rozsdás</a:t>
            </a:r>
            <a:r>
              <a:rPr lang="en-US" dirty="0"/>
              <a:t> </a:t>
            </a:r>
            <a:r>
              <a:rPr lang="en-US" dirty="0" err="1"/>
              <a:t>diffúz</a:t>
            </a:r>
            <a:r>
              <a:rPr lang="en-US" dirty="0"/>
              <a:t> </a:t>
            </a:r>
            <a:r>
              <a:rPr lang="en-US" dirty="0" err="1"/>
              <a:t>textúrával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opcionális</a:t>
            </a:r>
            <a:r>
              <a:rPr lang="en-US" dirty="0"/>
              <a:t> </a:t>
            </a:r>
            <a:r>
              <a:rPr lang="en-US" dirty="0" err="1"/>
              <a:t>feladat</a:t>
            </a:r>
            <a:r>
              <a:rPr lang="en-US" dirty="0"/>
              <a:t> </a:t>
            </a:r>
            <a:r>
              <a:rPr lang="en-US" dirty="0" err="1"/>
              <a:t>lesz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41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err="1"/>
              <a:t>diffuseTex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"rkd.jpg");</a:t>
            </a:r>
          </a:p>
          <a:p>
            <a:r>
              <a:rPr lang="hu-HU" dirty="0" err="1"/>
              <a:t>diffuseTex.CreateSRV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hu-HU" dirty="0" err="1"/>
              <a:t>srvHeap.Get</a:t>
            </a:r>
            <a:r>
              <a:rPr lang="hu-HU" dirty="0"/>
              <a:t>(), 0);</a:t>
            </a:r>
          </a:p>
          <a:p>
            <a:endParaRPr lang="hu-HU" dirty="0"/>
          </a:p>
          <a:p>
            <a:r>
              <a:rPr lang="hu-HU" dirty="0" err="1"/>
              <a:t>normalTex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hu-HU" dirty="0">
                <a:solidFill>
                  <a:srgbClr val="FF0000"/>
                </a:solidFill>
              </a:rPr>
              <a:t>"rusted_normal.jpg"</a:t>
            </a:r>
            <a:r>
              <a:rPr lang="hu-HU" dirty="0"/>
              <a:t>);</a:t>
            </a:r>
          </a:p>
          <a:p>
            <a:r>
              <a:rPr lang="hu-HU" dirty="0" err="1"/>
              <a:t>normalTex.CreateSRV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hu-HU" dirty="0" err="1"/>
              <a:t>srvHeap.Get</a:t>
            </a:r>
            <a:r>
              <a:rPr lang="hu-HU" dirty="0"/>
              <a:t>(), 1);</a:t>
            </a:r>
          </a:p>
          <a:p>
            <a:endParaRPr lang="hu-HU" dirty="0"/>
          </a:p>
          <a:p>
            <a:r>
              <a:rPr lang="hu-HU" dirty="0" err="1"/>
              <a:t>bumpTex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"rbump.jpg");</a:t>
            </a:r>
          </a:p>
          <a:p>
            <a:r>
              <a:rPr lang="hu-HU" dirty="0" err="1"/>
              <a:t>bumpTex.CreateSRV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hu-HU" dirty="0" err="1"/>
              <a:t>srvHeap.Get</a:t>
            </a:r>
            <a:r>
              <a:rPr lang="hu-HU" dirty="0"/>
              <a:t>(), 2);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dirty="0" err="1"/>
              <a:t>LoadAssets</a:t>
            </a:r>
            <a:r>
              <a:rPr lang="hu-HU" dirty="0"/>
              <a:t>()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0208569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probléma</a:t>
            </a:r>
            <a:endParaRPr lang="en-US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Gondoljuk</a:t>
            </a:r>
            <a:r>
              <a:rPr lang="en-US" dirty="0"/>
              <a:t> </a:t>
            </a:r>
            <a:r>
              <a:rPr lang="en-US" dirty="0" err="1"/>
              <a:t>végig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mi </a:t>
            </a:r>
            <a:r>
              <a:rPr lang="en-US" dirty="0" err="1"/>
              <a:t>történik</a:t>
            </a:r>
            <a:r>
              <a:rPr lang="en-US" dirty="0"/>
              <a:t> most. A </a:t>
            </a:r>
            <a:r>
              <a:rPr lang="en-US" dirty="0" err="1"/>
              <a:t>nézeti</a:t>
            </a:r>
            <a:r>
              <a:rPr lang="en-US" dirty="0"/>
              <a:t> </a:t>
            </a:r>
            <a:r>
              <a:rPr lang="en-US" dirty="0" err="1"/>
              <a:t>irány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fényirány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koordinátában</a:t>
            </a:r>
            <a:r>
              <a:rPr lang="en-US" dirty="0"/>
              <a:t> van, </a:t>
            </a:r>
            <a:r>
              <a:rPr lang="en-US" dirty="0" err="1"/>
              <a:t>ezzel</a:t>
            </a:r>
            <a:r>
              <a:rPr lang="en-US" dirty="0"/>
              <a:t> </a:t>
            </a:r>
            <a:r>
              <a:rPr lang="en-US" dirty="0" err="1"/>
              <a:t>címezzük</a:t>
            </a:r>
            <a:r>
              <a:rPr lang="en-US" dirty="0"/>
              <a:t> a </a:t>
            </a:r>
            <a:r>
              <a:rPr lang="en-US" dirty="0" err="1"/>
              <a:t>TextureCube-ot</a:t>
            </a:r>
            <a:endParaRPr lang="en-US" dirty="0"/>
          </a:p>
          <a:p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probléma</a:t>
            </a:r>
            <a:r>
              <a:rPr lang="en-US" dirty="0"/>
              <a:t>, </a:t>
            </a:r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nekünk</a:t>
            </a:r>
            <a:r>
              <a:rPr lang="en-US" dirty="0"/>
              <a:t> a </a:t>
            </a:r>
            <a:r>
              <a:rPr lang="en-US" dirty="0" err="1"/>
              <a:t>textúrából</a:t>
            </a:r>
            <a:r>
              <a:rPr lang="en-US" dirty="0"/>
              <a:t> </a:t>
            </a:r>
            <a:r>
              <a:rPr lang="en-US" dirty="0" err="1"/>
              <a:t>olvasott</a:t>
            </a:r>
            <a:r>
              <a:rPr lang="en-US" dirty="0"/>
              <a:t>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vektorok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 </a:t>
            </a:r>
            <a:r>
              <a:rPr lang="en-US" dirty="0" err="1"/>
              <a:t>vannak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78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megoldás</a:t>
            </a:r>
            <a:endParaRPr lang="en-US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Számoljunk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mindent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, </a:t>
            </a:r>
            <a:r>
              <a:rPr lang="en-US" dirty="0" err="1"/>
              <a:t>majd</a:t>
            </a:r>
            <a:r>
              <a:rPr lang="en-US" dirty="0"/>
              <a:t> a </a:t>
            </a:r>
            <a:r>
              <a:rPr lang="en-US" dirty="0" err="1"/>
              <a:t>végén</a:t>
            </a:r>
            <a:r>
              <a:rPr lang="en-US" dirty="0"/>
              <a:t> </a:t>
            </a:r>
            <a:r>
              <a:rPr lang="en-US" dirty="0" err="1"/>
              <a:t>valahogy</a:t>
            </a:r>
            <a:r>
              <a:rPr lang="en-US" dirty="0"/>
              <a:t> </a:t>
            </a:r>
            <a:r>
              <a:rPr lang="en-US" dirty="0" err="1"/>
              <a:t>jöjjünk</a:t>
            </a:r>
            <a:r>
              <a:rPr lang="en-US" dirty="0"/>
              <a:t> </a:t>
            </a:r>
            <a:r>
              <a:rPr lang="en-US" dirty="0" err="1"/>
              <a:t>vissza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koordinátákba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címezzük</a:t>
            </a:r>
            <a:r>
              <a:rPr lang="en-US" dirty="0"/>
              <a:t> meg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envTex</a:t>
            </a:r>
            <a:r>
              <a:rPr lang="en-US" dirty="0"/>
              <a:t>-et</a:t>
            </a:r>
          </a:p>
          <a:p>
            <a:r>
              <a:rPr lang="en-US" dirty="0" err="1"/>
              <a:t>Ennél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sokkal</a:t>
            </a:r>
            <a:r>
              <a:rPr lang="en-US" dirty="0"/>
              <a:t> </a:t>
            </a:r>
            <a:r>
              <a:rPr lang="en-US" dirty="0" err="1"/>
              <a:t>jobb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, ha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 </a:t>
            </a:r>
            <a:r>
              <a:rPr lang="en-US" dirty="0" err="1"/>
              <a:t>olvasott</a:t>
            </a:r>
            <a:r>
              <a:rPr lang="en-US" dirty="0"/>
              <a:t> </a:t>
            </a:r>
            <a:r>
              <a:rPr lang="en-US" dirty="0" err="1"/>
              <a:t>normálvektort</a:t>
            </a:r>
            <a:r>
              <a:rPr lang="en-US" dirty="0"/>
              <a:t> </a:t>
            </a:r>
            <a:r>
              <a:rPr lang="en-US" dirty="0" err="1"/>
              <a:t>kihozzuk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koordinátákba</a:t>
            </a:r>
            <a:r>
              <a:rPr lang="en-US" dirty="0"/>
              <a:t>,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jön</a:t>
            </a:r>
            <a:r>
              <a:rPr lang="en-US" dirty="0"/>
              <a:t> be a TBN </a:t>
            </a:r>
            <a:r>
              <a:rPr lang="en-US" dirty="0" err="1"/>
              <a:t>mátrix</a:t>
            </a:r>
            <a:r>
              <a:rPr lang="en-US" dirty="0"/>
              <a:t> </a:t>
            </a:r>
            <a:r>
              <a:rPr lang="en-US" dirty="0" err="1"/>
              <a:t>ortonormáltságának</a:t>
            </a:r>
            <a:r>
              <a:rPr lang="en-US" dirty="0"/>
              <a:t> a </a:t>
            </a:r>
            <a:r>
              <a:rPr lang="en-US" dirty="0" err="1"/>
              <a:t>jelentősége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639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Tradeoff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Csak</a:t>
            </a:r>
            <a:r>
              <a:rPr lang="en-US" dirty="0"/>
              <a:t> a vertex </a:t>
            </a:r>
            <a:r>
              <a:rPr lang="en-US" dirty="0" err="1"/>
              <a:t>shaderben</a:t>
            </a:r>
            <a:r>
              <a:rPr lang="en-US" dirty="0"/>
              <a:t> van TBN </a:t>
            </a:r>
            <a:r>
              <a:rPr lang="en-US" dirty="0" err="1"/>
              <a:t>mátrixunk</a:t>
            </a:r>
            <a:endParaRPr lang="en-US" dirty="0"/>
          </a:p>
          <a:p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gond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átadhatjuk</a:t>
            </a:r>
            <a:r>
              <a:rPr lang="en-US" dirty="0"/>
              <a:t> a T,B,N </a:t>
            </a:r>
            <a:r>
              <a:rPr lang="en-US" dirty="0" err="1"/>
              <a:t>vektorokat</a:t>
            </a:r>
            <a:r>
              <a:rPr lang="en-US" dirty="0"/>
              <a:t> a </a:t>
            </a:r>
            <a:r>
              <a:rPr lang="en-US" dirty="0" err="1"/>
              <a:t>pixelshadernek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ott</a:t>
            </a:r>
            <a:r>
              <a:rPr lang="en-US" dirty="0"/>
              <a:t> </a:t>
            </a:r>
            <a:r>
              <a:rPr lang="en-US" dirty="0" err="1"/>
              <a:t>szorozgatunk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4747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r>
              <a:rPr lang="hu-HU" dirty="0" err="1"/>
              <a:t>struct</a:t>
            </a:r>
            <a:r>
              <a:rPr lang="hu-HU" dirty="0"/>
              <a:t> </a:t>
            </a:r>
            <a:r>
              <a:rPr lang="hu-HU" dirty="0" err="1"/>
              <a:t>VSOutput</a:t>
            </a:r>
            <a:endParaRPr lang="hu-HU" dirty="0"/>
          </a:p>
          <a:p>
            <a:r>
              <a:rPr lang="hu-HU" dirty="0"/>
              <a:t>{</a:t>
            </a:r>
          </a:p>
          <a:p>
            <a:r>
              <a:rPr lang="hu-HU" dirty="0"/>
              <a:t>    float4 </a:t>
            </a:r>
            <a:r>
              <a:rPr lang="hu-HU" dirty="0" err="1"/>
              <a:t>position</a:t>
            </a:r>
            <a:r>
              <a:rPr lang="hu-HU" dirty="0"/>
              <a:t> : </a:t>
            </a:r>
            <a:r>
              <a:rPr lang="hu-HU" dirty="0" err="1"/>
              <a:t>SV_Position</a:t>
            </a:r>
            <a:r>
              <a:rPr lang="hu-HU" dirty="0"/>
              <a:t>;</a:t>
            </a:r>
          </a:p>
          <a:p>
            <a:r>
              <a:rPr lang="hu-HU" dirty="0"/>
              <a:t>    float3 </a:t>
            </a:r>
            <a:r>
              <a:rPr lang="hu-HU" dirty="0" err="1"/>
              <a:t>normal</a:t>
            </a:r>
            <a:r>
              <a:rPr lang="hu-HU" dirty="0"/>
              <a:t> : NORMAL;</a:t>
            </a:r>
          </a:p>
          <a:p>
            <a:r>
              <a:rPr lang="hu-HU" dirty="0"/>
              <a:t>    float3 </a:t>
            </a:r>
            <a:r>
              <a:rPr lang="hu-HU" dirty="0" err="1"/>
              <a:t>tangent</a:t>
            </a:r>
            <a:r>
              <a:rPr lang="hu-HU" dirty="0"/>
              <a:t> : TANGENT;</a:t>
            </a:r>
          </a:p>
          <a:p>
            <a:r>
              <a:rPr lang="hu-HU" dirty="0"/>
              <a:t>    float3 </a:t>
            </a:r>
            <a:r>
              <a:rPr lang="hu-HU" dirty="0" err="1"/>
              <a:t>binormal</a:t>
            </a:r>
            <a:r>
              <a:rPr lang="hu-HU" dirty="0"/>
              <a:t> : BINORMAL;</a:t>
            </a:r>
          </a:p>
          <a:p>
            <a:r>
              <a:rPr lang="hu-HU" dirty="0"/>
              <a:t>    float2 </a:t>
            </a:r>
            <a:r>
              <a:rPr lang="hu-HU" dirty="0" err="1"/>
              <a:t>texCoord</a:t>
            </a:r>
            <a:r>
              <a:rPr lang="hu-HU" dirty="0"/>
              <a:t> : TEXCOORD;</a:t>
            </a:r>
          </a:p>
          <a:p>
            <a:r>
              <a:rPr lang="hu-HU" dirty="0"/>
              <a:t>    float3 </a:t>
            </a:r>
            <a:r>
              <a:rPr lang="hu-HU" dirty="0" err="1"/>
              <a:t>viewDir</a:t>
            </a:r>
            <a:r>
              <a:rPr lang="hu-HU" dirty="0"/>
              <a:t> : VIEWDIR;</a:t>
            </a:r>
          </a:p>
          <a:p>
            <a:r>
              <a:rPr lang="hu-HU" dirty="0"/>
              <a:t>    float3 </a:t>
            </a:r>
            <a:r>
              <a:rPr lang="hu-HU" dirty="0" err="1"/>
              <a:t>lightDir</a:t>
            </a:r>
            <a:r>
              <a:rPr lang="hu-HU" dirty="0"/>
              <a:t> : LIGHTDIR;</a:t>
            </a:r>
          </a:p>
          <a:p>
            <a:r>
              <a:rPr lang="hu-HU" dirty="0"/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EnvNormalMapVS.hlsl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933323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62500" lnSpcReduction="20000"/>
          </a:bodyPr>
          <a:lstStyle/>
          <a:p>
            <a:r>
              <a:rPr lang="hu-HU" dirty="0"/>
              <a:t>[</a:t>
            </a:r>
            <a:r>
              <a:rPr lang="hu-HU" dirty="0" err="1"/>
              <a:t>RootSignature</a:t>
            </a:r>
            <a:r>
              <a:rPr lang="hu-HU" dirty="0"/>
              <a:t>(</a:t>
            </a:r>
            <a:r>
              <a:rPr lang="hu-HU" dirty="0" err="1"/>
              <a:t>NormalMapRS</a:t>
            </a:r>
            <a:r>
              <a:rPr lang="hu-HU" dirty="0"/>
              <a:t>)]</a:t>
            </a:r>
          </a:p>
          <a:p>
            <a:r>
              <a:rPr lang="hu-HU" dirty="0" err="1"/>
              <a:t>VSOutput</a:t>
            </a:r>
            <a:r>
              <a:rPr lang="hu-HU" dirty="0"/>
              <a:t> main(</a:t>
            </a:r>
            <a:r>
              <a:rPr lang="hu-HU" dirty="0" err="1"/>
              <a:t>IAOutput</a:t>
            </a:r>
            <a:r>
              <a:rPr lang="hu-HU" dirty="0"/>
              <a:t> </a:t>
            </a:r>
            <a:r>
              <a:rPr lang="hu-HU" dirty="0" err="1"/>
              <a:t>iao</a:t>
            </a:r>
            <a:r>
              <a:rPr lang="hu-HU" dirty="0"/>
              <a:t>)</a:t>
            </a:r>
          </a:p>
          <a:p>
            <a:r>
              <a:rPr lang="hu-HU" dirty="0"/>
              <a:t>{</a:t>
            </a:r>
          </a:p>
          <a:p>
            <a:r>
              <a:rPr lang="en-US" dirty="0"/>
              <a:t>    float4 </a:t>
            </a:r>
            <a:r>
              <a:rPr lang="en-US" dirty="0" err="1"/>
              <a:t>worldPos</a:t>
            </a:r>
            <a:r>
              <a:rPr lang="en-US" dirty="0"/>
              <a:t> = </a:t>
            </a:r>
            <a:r>
              <a:rPr lang="en-US" dirty="0" err="1"/>
              <a:t>mul</a:t>
            </a:r>
            <a:r>
              <a:rPr lang="en-US" dirty="0"/>
              <a:t>(</a:t>
            </a:r>
            <a:r>
              <a:rPr lang="en-US" dirty="0" err="1"/>
              <a:t>modelMat</a:t>
            </a:r>
            <a:r>
              <a:rPr lang="en-US" dirty="0"/>
              <a:t>, float4(</a:t>
            </a:r>
            <a:r>
              <a:rPr lang="en-US" dirty="0" err="1"/>
              <a:t>iao.position</a:t>
            </a:r>
            <a:r>
              <a:rPr lang="en-US" dirty="0"/>
              <a:t>, 1.0f));</a:t>
            </a:r>
          </a:p>
          <a:p>
            <a:r>
              <a:rPr lang="hu-HU" dirty="0"/>
              <a:t>    float3 </a:t>
            </a:r>
            <a:r>
              <a:rPr lang="hu-HU" dirty="0" err="1"/>
              <a:t>descartesPos</a:t>
            </a:r>
            <a:r>
              <a:rPr lang="hu-HU" dirty="0"/>
              <a:t> = </a:t>
            </a:r>
            <a:r>
              <a:rPr lang="hu-HU" dirty="0" err="1"/>
              <a:t>worldPos.xyz</a:t>
            </a:r>
            <a:r>
              <a:rPr lang="hu-HU" dirty="0"/>
              <a:t> / </a:t>
            </a:r>
            <a:r>
              <a:rPr lang="hu-HU" dirty="0" err="1"/>
              <a:t>worldPos.w</a:t>
            </a:r>
            <a:r>
              <a:rPr lang="hu-HU" dirty="0"/>
              <a:t>;</a:t>
            </a:r>
          </a:p>
          <a:p>
            <a:endParaRPr lang="hu-HU" dirty="0"/>
          </a:p>
          <a:p>
            <a:r>
              <a:rPr lang="hu-HU" dirty="0"/>
              <a:t>    float3 </a:t>
            </a:r>
            <a:r>
              <a:rPr lang="hu-HU" dirty="0" err="1"/>
              <a:t>lightDir</a:t>
            </a:r>
            <a:r>
              <a:rPr lang="hu-HU" dirty="0"/>
              <a:t>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lightPos.xyz</a:t>
            </a:r>
            <a:r>
              <a:rPr lang="hu-HU" dirty="0"/>
              <a:t> - </a:t>
            </a:r>
            <a:r>
              <a:rPr lang="hu-HU" dirty="0" err="1"/>
              <a:t>descartesPos</a:t>
            </a:r>
            <a:r>
              <a:rPr lang="hu-HU" dirty="0"/>
              <a:t> * </a:t>
            </a:r>
            <a:r>
              <a:rPr lang="hu-HU" dirty="0" err="1"/>
              <a:t>lightPos.w</a:t>
            </a:r>
            <a:r>
              <a:rPr lang="hu-HU" dirty="0"/>
              <a:t>);</a:t>
            </a:r>
          </a:p>
          <a:p>
            <a:r>
              <a:rPr lang="hu-HU" dirty="0"/>
              <a:t>    float3 </a:t>
            </a:r>
            <a:r>
              <a:rPr lang="hu-HU" dirty="0" err="1"/>
              <a:t>viewDir</a:t>
            </a:r>
            <a:r>
              <a:rPr lang="hu-HU" dirty="0"/>
              <a:t>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eyePos.xyz</a:t>
            </a:r>
            <a:r>
              <a:rPr lang="hu-HU" dirty="0"/>
              <a:t> - </a:t>
            </a:r>
            <a:r>
              <a:rPr lang="hu-HU" dirty="0" err="1"/>
              <a:t>descartesPos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hu-HU" dirty="0"/>
              <a:t>    float3 t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mul</a:t>
            </a:r>
            <a:r>
              <a:rPr lang="hu-HU" dirty="0"/>
              <a:t>(float4(</a:t>
            </a:r>
            <a:r>
              <a:rPr lang="hu-HU" dirty="0" err="1"/>
              <a:t>iao.tangent</a:t>
            </a:r>
            <a:r>
              <a:rPr lang="hu-HU" dirty="0"/>
              <a:t>, 0.0f), </a:t>
            </a:r>
            <a:r>
              <a:rPr lang="hu-HU" dirty="0" err="1"/>
              <a:t>invModelMat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);</a:t>
            </a:r>
          </a:p>
          <a:p>
            <a:r>
              <a:rPr lang="hu-HU" dirty="0"/>
              <a:t>    float3 b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mul</a:t>
            </a:r>
            <a:r>
              <a:rPr lang="hu-HU" dirty="0"/>
              <a:t>(float4(</a:t>
            </a:r>
            <a:r>
              <a:rPr lang="hu-HU" dirty="0" err="1"/>
              <a:t>iao.binormal</a:t>
            </a:r>
            <a:r>
              <a:rPr lang="hu-HU" dirty="0"/>
              <a:t>, 0.0f), </a:t>
            </a:r>
            <a:r>
              <a:rPr lang="hu-HU" dirty="0" err="1"/>
              <a:t>invModelMat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);</a:t>
            </a:r>
          </a:p>
          <a:p>
            <a:r>
              <a:rPr lang="hu-HU" dirty="0"/>
              <a:t>    float3 n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mul</a:t>
            </a:r>
            <a:r>
              <a:rPr lang="hu-HU" dirty="0"/>
              <a:t>(float4(</a:t>
            </a:r>
            <a:r>
              <a:rPr lang="hu-HU" dirty="0" err="1"/>
              <a:t>iao.normal</a:t>
            </a:r>
            <a:r>
              <a:rPr lang="hu-HU" dirty="0"/>
              <a:t>, 0.0f), </a:t>
            </a:r>
            <a:r>
              <a:rPr lang="hu-HU" dirty="0" err="1"/>
              <a:t>invModelMat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);</a:t>
            </a:r>
            <a:endParaRPr lang="hu-HU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EnvNormalMapVS.hlsl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48183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hu-HU" sz="2000" dirty="0"/>
              <a:t> </a:t>
            </a:r>
            <a:r>
              <a:rPr lang="en-US" sz="2000" dirty="0"/>
              <a:t>	  </a:t>
            </a:r>
            <a:r>
              <a:rPr lang="hu-HU" sz="2000" dirty="0" err="1"/>
              <a:t>VSOutput</a:t>
            </a:r>
            <a:r>
              <a:rPr lang="hu-HU" sz="2000" dirty="0"/>
              <a:t> </a:t>
            </a:r>
            <a:r>
              <a:rPr lang="hu-HU" sz="2000" dirty="0" err="1"/>
              <a:t>vso</a:t>
            </a:r>
            <a:r>
              <a:rPr lang="hu-HU" sz="2000" dirty="0"/>
              <a:t>;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vso.position</a:t>
            </a:r>
            <a:r>
              <a:rPr lang="en-US" sz="2000" dirty="0"/>
              <a:t> = </a:t>
            </a:r>
            <a:r>
              <a:rPr lang="en-US" sz="2000" dirty="0" err="1"/>
              <a:t>mul</a:t>
            </a:r>
            <a:r>
              <a:rPr lang="en-US" sz="2000" dirty="0"/>
              <a:t>(</a:t>
            </a:r>
            <a:r>
              <a:rPr lang="en-US" sz="2000" dirty="0" err="1"/>
              <a:t>viewProj</a:t>
            </a:r>
            <a:r>
              <a:rPr lang="en-US" sz="2000" dirty="0"/>
              <a:t>, </a:t>
            </a:r>
            <a:r>
              <a:rPr lang="en-US" sz="2000" dirty="0" err="1"/>
              <a:t>worldPos</a:t>
            </a:r>
            <a:r>
              <a:rPr lang="en-US" sz="2000" dirty="0"/>
              <a:t>);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vso.normal</a:t>
            </a:r>
            <a:r>
              <a:rPr lang="hu-HU" sz="2000" dirty="0"/>
              <a:t> = n;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vso.tangent</a:t>
            </a:r>
            <a:r>
              <a:rPr lang="hu-HU" sz="2000" dirty="0"/>
              <a:t> = t;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vso.binormal</a:t>
            </a:r>
            <a:r>
              <a:rPr lang="hu-HU" sz="2000" dirty="0"/>
              <a:t> = b;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vso.texCoord</a:t>
            </a:r>
            <a:r>
              <a:rPr lang="hu-HU" sz="2000" dirty="0"/>
              <a:t> = </a:t>
            </a:r>
            <a:r>
              <a:rPr lang="hu-HU" sz="2000" dirty="0" err="1"/>
              <a:t>iao.texCoord</a:t>
            </a:r>
            <a:r>
              <a:rPr lang="hu-HU" sz="2000" dirty="0"/>
              <a:t>;</a:t>
            </a:r>
            <a:endParaRPr lang="en-US" sz="2000" dirty="0"/>
          </a:p>
          <a:p>
            <a:r>
              <a:rPr lang="hu-HU" sz="2000" dirty="0"/>
              <a:t>    </a:t>
            </a:r>
            <a:r>
              <a:rPr lang="hu-HU" sz="2000" dirty="0" err="1"/>
              <a:t>vso.lightDir</a:t>
            </a:r>
            <a:r>
              <a:rPr lang="hu-HU" sz="2000" dirty="0"/>
              <a:t> = </a:t>
            </a:r>
            <a:r>
              <a:rPr lang="hu-HU" sz="2000" dirty="0" err="1"/>
              <a:t>lightDir</a:t>
            </a:r>
            <a:r>
              <a:rPr lang="hu-HU" sz="2000" dirty="0"/>
              <a:t>;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vso.viewDir</a:t>
            </a:r>
            <a:r>
              <a:rPr lang="hu-HU" sz="2000" dirty="0"/>
              <a:t> = </a:t>
            </a:r>
            <a:r>
              <a:rPr lang="hu-HU" sz="2000" dirty="0" err="1"/>
              <a:t>viewDir</a:t>
            </a:r>
            <a:r>
              <a:rPr lang="hu-HU" sz="2000" dirty="0"/>
              <a:t>;</a:t>
            </a:r>
          </a:p>
          <a:p>
            <a:endParaRPr lang="hu-HU" sz="2000" dirty="0"/>
          </a:p>
          <a:p>
            <a:r>
              <a:rPr lang="hu-HU" sz="2000" dirty="0"/>
              <a:t>    </a:t>
            </a:r>
            <a:r>
              <a:rPr lang="hu-HU" sz="2000" dirty="0" err="1"/>
              <a:t>return</a:t>
            </a:r>
            <a:r>
              <a:rPr lang="hu-HU" sz="2000" dirty="0"/>
              <a:t> </a:t>
            </a:r>
            <a:r>
              <a:rPr lang="hu-HU" sz="2000" dirty="0" err="1"/>
              <a:t>vso</a:t>
            </a:r>
            <a:r>
              <a:rPr lang="hu-HU" sz="2000" dirty="0"/>
              <a:t>;</a:t>
            </a:r>
          </a:p>
          <a:p>
            <a:r>
              <a:rPr lang="hu-HU" sz="2000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EnvNormalMapVS.hlsl</a:t>
            </a:r>
            <a:r>
              <a:rPr lang="en-US" sz="4000" dirty="0"/>
              <a:t> - 2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9612395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40000" lnSpcReduction="20000"/>
          </a:bodyPr>
          <a:lstStyle/>
          <a:p>
            <a:r>
              <a:rPr lang="hu-HU" sz="3500" dirty="0"/>
              <a:t>[</a:t>
            </a:r>
            <a:r>
              <a:rPr lang="hu-HU" sz="3500" dirty="0" err="1"/>
              <a:t>RootSignature</a:t>
            </a:r>
            <a:r>
              <a:rPr lang="hu-HU" sz="3500" dirty="0"/>
              <a:t>(</a:t>
            </a:r>
            <a:r>
              <a:rPr lang="hu-HU" sz="3500" dirty="0" err="1"/>
              <a:t>NormalMapRS</a:t>
            </a:r>
            <a:r>
              <a:rPr lang="hu-HU" sz="3500" dirty="0"/>
              <a:t>)]</a:t>
            </a:r>
          </a:p>
          <a:p>
            <a:r>
              <a:rPr lang="en-US" sz="3500" dirty="0"/>
              <a:t>float4 main(</a:t>
            </a:r>
            <a:r>
              <a:rPr lang="en-US" sz="3500" dirty="0" err="1"/>
              <a:t>VSOutput</a:t>
            </a:r>
            <a:r>
              <a:rPr lang="en-US" sz="3500" dirty="0"/>
              <a:t> </a:t>
            </a:r>
            <a:r>
              <a:rPr lang="en-US" sz="3500" dirty="0" err="1"/>
              <a:t>vso</a:t>
            </a:r>
            <a:r>
              <a:rPr lang="en-US" sz="3500" dirty="0"/>
              <a:t>) : </a:t>
            </a:r>
            <a:r>
              <a:rPr lang="en-US" sz="3500" dirty="0" err="1"/>
              <a:t>SV_Target</a:t>
            </a:r>
            <a:endParaRPr lang="en-US" sz="3500" dirty="0"/>
          </a:p>
          <a:p>
            <a:r>
              <a:rPr lang="hu-HU" sz="3500" dirty="0"/>
              <a:t>{</a:t>
            </a:r>
          </a:p>
          <a:p>
            <a:r>
              <a:rPr lang="hu-HU" sz="3500" dirty="0"/>
              <a:t>    </a:t>
            </a:r>
          </a:p>
          <a:p>
            <a:r>
              <a:rPr lang="de-DE" sz="3500" dirty="0"/>
              <a:t>    float3 t = </a:t>
            </a:r>
            <a:r>
              <a:rPr lang="de-DE" sz="3500" dirty="0" err="1"/>
              <a:t>normalize</a:t>
            </a:r>
            <a:r>
              <a:rPr lang="de-DE" sz="3500" dirty="0"/>
              <a:t>(</a:t>
            </a:r>
            <a:r>
              <a:rPr lang="de-DE" sz="3500" dirty="0" err="1"/>
              <a:t>vso.tangent</a:t>
            </a:r>
            <a:r>
              <a:rPr lang="de-DE" sz="3500" dirty="0"/>
              <a:t>);</a:t>
            </a:r>
          </a:p>
          <a:p>
            <a:r>
              <a:rPr lang="hu-HU" sz="3500" dirty="0"/>
              <a:t>    float3 b = </a:t>
            </a:r>
            <a:r>
              <a:rPr lang="hu-HU" sz="3500" dirty="0" err="1"/>
              <a:t>normalize</a:t>
            </a:r>
            <a:r>
              <a:rPr lang="hu-HU" sz="3500" dirty="0"/>
              <a:t>(</a:t>
            </a:r>
            <a:r>
              <a:rPr lang="hu-HU" sz="3500" dirty="0" err="1"/>
              <a:t>vso.binormal</a:t>
            </a:r>
            <a:r>
              <a:rPr lang="hu-HU" sz="3500" dirty="0"/>
              <a:t>);</a:t>
            </a:r>
          </a:p>
          <a:p>
            <a:r>
              <a:rPr lang="pt-BR" sz="3500" dirty="0"/>
              <a:t>    float3 n = normalize(vso.normal);</a:t>
            </a:r>
          </a:p>
          <a:p>
            <a:endParaRPr lang="hu-HU" sz="3500" dirty="0"/>
          </a:p>
          <a:p>
            <a:r>
              <a:rPr lang="hu-HU" sz="3500" dirty="0"/>
              <a:t>    float3x3 </a:t>
            </a:r>
            <a:r>
              <a:rPr lang="hu-HU" sz="3500" dirty="0" err="1"/>
              <a:t>tbn</a:t>
            </a:r>
            <a:r>
              <a:rPr lang="hu-HU" sz="3500" dirty="0"/>
              <a:t> = { t, b, n };</a:t>
            </a:r>
          </a:p>
          <a:p>
            <a:r>
              <a:rPr lang="hu-HU" sz="3500" dirty="0"/>
              <a:t>    </a:t>
            </a:r>
            <a:r>
              <a:rPr lang="hu-HU" sz="3500" dirty="0" err="1"/>
              <a:t>tbn</a:t>
            </a:r>
            <a:r>
              <a:rPr lang="hu-HU" sz="3500" dirty="0"/>
              <a:t> = </a:t>
            </a:r>
            <a:r>
              <a:rPr lang="hu-HU" sz="3500" dirty="0" err="1"/>
              <a:t>transpose</a:t>
            </a:r>
            <a:r>
              <a:rPr lang="hu-HU" sz="3500" dirty="0"/>
              <a:t>(</a:t>
            </a:r>
            <a:r>
              <a:rPr lang="hu-HU" sz="3500" dirty="0" err="1"/>
              <a:t>tbn</a:t>
            </a:r>
            <a:r>
              <a:rPr lang="hu-HU" sz="3500" dirty="0"/>
              <a:t>);</a:t>
            </a:r>
          </a:p>
          <a:p>
            <a:endParaRPr lang="hu-HU" sz="3500" dirty="0"/>
          </a:p>
          <a:p>
            <a:r>
              <a:rPr lang="hu-HU" sz="3500" dirty="0"/>
              <a:t>    float3 </a:t>
            </a:r>
            <a:r>
              <a:rPr lang="hu-HU" sz="3500" dirty="0" err="1"/>
              <a:t>normalSample</a:t>
            </a:r>
            <a:r>
              <a:rPr lang="hu-HU" sz="3500" dirty="0"/>
              <a:t> = </a:t>
            </a:r>
            <a:r>
              <a:rPr lang="hu-HU" sz="3500" dirty="0" err="1"/>
              <a:t>normalize</a:t>
            </a:r>
            <a:r>
              <a:rPr lang="hu-HU" sz="3500" dirty="0"/>
              <a:t>(</a:t>
            </a:r>
            <a:r>
              <a:rPr lang="hu-HU" sz="3500" dirty="0" err="1"/>
              <a:t>normalTex.Sample</a:t>
            </a:r>
            <a:r>
              <a:rPr lang="hu-HU" sz="3500" dirty="0"/>
              <a:t>(</a:t>
            </a:r>
            <a:r>
              <a:rPr lang="hu-HU" sz="3500" dirty="0" err="1"/>
              <a:t>sampl</a:t>
            </a:r>
            <a:r>
              <a:rPr lang="hu-HU" sz="3500" dirty="0"/>
              <a:t>, </a:t>
            </a:r>
            <a:r>
              <a:rPr lang="hu-HU" sz="3500" dirty="0" err="1"/>
              <a:t>vso.texCoord</a:t>
            </a:r>
            <a:r>
              <a:rPr lang="hu-HU" sz="3500" dirty="0"/>
              <a:t>).</a:t>
            </a:r>
            <a:r>
              <a:rPr lang="en-US" sz="3500" dirty="0" err="1"/>
              <a:t>xy</a:t>
            </a:r>
            <a:r>
              <a:rPr lang="hu-HU" sz="3500" dirty="0"/>
              <a:t>z - 0.5f);</a:t>
            </a:r>
          </a:p>
          <a:p>
            <a:endParaRPr lang="hu-HU" sz="3500" dirty="0"/>
          </a:p>
          <a:p>
            <a:r>
              <a:rPr lang="hu-HU" sz="3500" dirty="0"/>
              <a:t>    n = </a:t>
            </a:r>
            <a:r>
              <a:rPr lang="hu-HU" sz="3500" dirty="0" err="1"/>
              <a:t>mul</a:t>
            </a:r>
            <a:r>
              <a:rPr lang="hu-HU" sz="3500" dirty="0"/>
              <a:t>(</a:t>
            </a:r>
            <a:r>
              <a:rPr lang="hu-HU" sz="3500" dirty="0" err="1"/>
              <a:t>tbn</a:t>
            </a:r>
            <a:r>
              <a:rPr lang="hu-HU" sz="3500" dirty="0"/>
              <a:t>, </a:t>
            </a:r>
            <a:r>
              <a:rPr lang="hu-HU" sz="3500" dirty="0" err="1"/>
              <a:t>normalSample</a:t>
            </a:r>
            <a:r>
              <a:rPr lang="hu-HU" sz="3500" dirty="0"/>
              <a:t>);</a:t>
            </a:r>
          </a:p>
          <a:p>
            <a:endParaRPr lang="hu-HU" sz="3500" dirty="0"/>
          </a:p>
          <a:p>
            <a:r>
              <a:rPr lang="en-US" sz="3500" dirty="0"/>
              <a:t>    float3 l = normalize(</a:t>
            </a:r>
            <a:r>
              <a:rPr lang="en-US" sz="3500" dirty="0" err="1"/>
              <a:t>vso.lightDir</a:t>
            </a:r>
            <a:r>
              <a:rPr lang="en-US" sz="3500" dirty="0"/>
              <a:t>);</a:t>
            </a:r>
          </a:p>
          <a:p>
            <a:r>
              <a:rPr lang="en-US" sz="3500" dirty="0"/>
              <a:t>    float3 v = normalize(</a:t>
            </a:r>
            <a:r>
              <a:rPr lang="en-US" sz="3500" dirty="0" err="1"/>
              <a:t>vso.viewDir</a:t>
            </a:r>
            <a:r>
              <a:rPr lang="en-US" sz="3500" dirty="0"/>
              <a:t>);</a:t>
            </a:r>
          </a:p>
          <a:p>
            <a:endParaRPr lang="hu-HU" sz="3500" dirty="0"/>
          </a:p>
          <a:p>
            <a:r>
              <a:rPr lang="pt-BR" sz="3500" dirty="0"/>
              <a:t>    float3 h = normalize(l + v);</a:t>
            </a:r>
          </a:p>
          <a:p>
            <a:r>
              <a:rPr lang="pt-BR" sz="3500" dirty="0"/>
              <a:t>    float ndoth = saturate(dot(n, h));</a:t>
            </a:r>
          </a:p>
          <a:p>
            <a:r>
              <a:rPr lang="hu-HU" sz="3500" dirty="0"/>
              <a:t>    </a:t>
            </a:r>
            <a:r>
              <a:rPr lang="hu-HU" sz="3500" dirty="0" err="1"/>
              <a:t>ndoth</a:t>
            </a:r>
            <a:r>
              <a:rPr lang="hu-HU" sz="3500" dirty="0"/>
              <a:t> = </a:t>
            </a:r>
            <a:r>
              <a:rPr lang="hu-HU" sz="3500" dirty="0" err="1"/>
              <a:t>pow</a:t>
            </a:r>
            <a:r>
              <a:rPr lang="hu-HU" sz="3500" dirty="0"/>
              <a:t>(</a:t>
            </a:r>
            <a:r>
              <a:rPr lang="hu-HU" sz="3500" dirty="0" err="1"/>
              <a:t>ndoth</a:t>
            </a:r>
            <a:r>
              <a:rPr lang="hu-HU" sz="3500" dirty="0"/>
              <a:t>, 80);</a:t>
            </a:r>
          </a:p>
          <a:p>
            <a:endParaRPr lang="hu-HU" sz="3500" dirty="0"/>
          </a:p>
          <a:p>
            <a:r>
              <a:rPr lang="en-US" sz="3500" dirty="0"/>
              <a:t>    float3 </a:t>
            </a:r>
            <a:r>
              <a:rPr lang="en-US" sz="3500" dirty="0" err="1"/>
              <a:t>reflectedRay</a:t>
            </a:r>
            <a:r>
              <a:rPr lang="en-US" sz="3500" dirty="0"/>
              <a:t> = reflect(-v, n);</a:t>
            </a:r>
          </a:p>
          <a:p>
            <a:r>
              <a:rPr lang="hu-HU" sz="3500" dirty="0"/>
              <a:t>    </a:t>
            </a:r>
          </a:p>
          <a:p>
            <a:r>
              <a:rPr lang="en-US" sz="3500" dirty="0"/>
              <a:t>    return </a:t>
            </a:r>
            <a:r>
              <a:rPr lang="en-US" sz="3500" dirty="0" err="1"/>
              <a:t>envTex.Sample</a:t>
            </a:r>
            <a:r>
              <a:rPr lang="en-US" sz="3500" dirty="0"/>
              <a:t>(</a:t>
            </a:r>
            <a:r>
              <a:rPr lang="en-US" sz="3500" dirty="0" err="1"/>
              <a:t>sampl</a:t>
            </a:r>
            <a:r>
              <a:rPr lang="en-US" sz="3500" dirty="0"/>
              <a:t>, </a:t>
            </a:r>
            <a:r>
              <a:rPr lang="en-US" sz="3500" dirty="0" err="1"/>
              <a:t>reflectedRay</a:t>
            </a:r>
            <a:r>
              <a:rPr lang="en-US" sz="3500" dirty="0"/>
              <a:t>) + </a:t>
            </a:r>
            <a:r>
              <a:rPr lang="en-US" sz="3500" dirty="0" err="1"/>
              <a:t>ndoth</a:t>
            </a:r>
            <a:r>
              <a:rPr lang="en-US" sz="3500" dirty="0"/>
              <a:t>;</a:t>
            </a:r>
          </a:p>
          <a:p>
            <a:r>
              <a:rPr lang="hu-HU" sz="3500" dirty="0"/>
              <a:t>}</a:t>
            </a:r>
            <a:endParaRPr lang="hu-HU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EnvNormalMapPS.hlsl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1596500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Jelenlegi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E84F3-DB98-4D96-8E10-0AE15CE82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545" y="1295400"/>
            <a:ext cx="5324910" cy="51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55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Egg::Mesh::Geometry::P</a:t>
            </a:r>
          </a:p>
          <a:p>
            <a:r>
              <a:rPr lang="en-US" sz="2000" dirty="0"/>
              <a:t> </a:t>
            </a:r>
            <a:r>
              <a:rPr lang="en-US" sz="2000" dirty="0" err="1"/>
              <a:t>ImportWithTangentSpace</a:t>
            </a:r>
            <a:r>
              <a:rPr lang="en-US" sz="2000" dirty="0"/>
              <a:t>(ID3D12Device * device,</a:t>
            </a:r>
          </a:p>
          <a:p>
            <a:r>
              <a:rPr lang="en-US" sz="2000" dirty="0"/>
              <a:t>					const std::string &amp; </a:t>
            </a:r>
            <a:r>
              <a:rPr lang="en-US" sz="2000" dirty="0" err="1"/>
              <a:t>filePath</a:t>
            </a:r>
            <a:r>
              <a:rPr lang="en-US" sz="2000" dirty="0"/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/>
              <a:t>Egg/</a:t>
            </a:r>
            <a:r>
              <a:rPr lang="en-US" sz="4000" dirty="0" err="1"/>
              <a:t>Importer.h</a:t>
            </a:r>
            <a:r>
              <a:rPr lang="en-US" sz="4000" dirty="0"/>
              <a:t> – NOTE!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5397868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</a:t>
            </a:r>
            <a:r>
              <a:rPr lang="en-US" dirty="0" err="1"/>
              <a:t>feladat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3A2EC-7802-4537-83D9-A73E9EB3B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04" y="1200149"/>
            <a:ext cx="5765391" cy="539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71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Modell/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Importálás</a:t>
            </a:r>
            <a:r>
              <a:rPr lang="en-US" dirty="0"/>
              <a:t>, </a:t>
            </a:r>
            <a:r>
              <a:rPr lang="en-US" dirty="0" err="1"/>
              <a:t>feltöltés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 + Env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Parallax</a:t>
            </a:r>
          </a:p>
        </p:txBody>
      </p:sp>
    </p:spTree>
    <p:extLst>
      <p:ext uri="{BB962C8B-B14F-4D97-AF65-F5344CB8AC3E}">
        <p14:creationId xmlns:p14="http://schemas.microsoft.com/office/powerpoint/2010/main" val="17907369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Mire </a:t>
            </a:r>
            <a:r>
              <a:rPr lang="en-US" dirty="0" err="1"/>
              <a:t>jó</a:t>
            </a:r>
            <a:r>
              <a:rPr lang="en-US" dirty="0"/>
              <a:t> a parallax?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r>
              <a:rPr lang="en-US" dirty="0" err="1"/>
              <a:t>Hasonló</a:t>
            </a:r>
            <a:r>
              <a:rPr lang="en-US" dirty="0"/>
              <a:t> a normal </a:t>
            </a:r>
            <a:r>
              <a:rPr lang="en-US" dirty="0" err="1"/>
              <a:t>maphez</a:t>
            </a:r>
            <a:r>
              <a:rPr lang="en-US" dirty="0"/>
              <a:t>,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változtatja</a:t>
            </a:r>
            <a:r>
              <a:rPr lang="en-US" dirty="0"/>
              <a:t> a </a:t>
            </a:r>
            <a:r>
              <a:rPr lang="en-US" dirty="0" err="1"/>
              <a:t>geometriát</a:t>
            </a:r>
            <a:r>
              <a:rPr lang="en-US" dirty="0"/>
              <a:t>, de </a:t>
            </a:r>
            <a:r>
              <a:rPr lang="en-US" dirty="0" err="1"/>
              <a:t>drasztikusabb</a:t>
            </a:r>
            <a:r>
              <a:rPr lang="en-US" dirty="0"/>
              <a:t> </a:t>
            </a:r>
            <a:r>
              <a:rPr lang="en-US" dirty="0" err="1"/>
              <a:t>területi</a:t>
            </a:r>
            <a:r>
              <a:rPr lang="en-US" dirty="0"/>
              <a:t> </a:t>
            </a:r>
            <a:r>
              <a:rPr lang="en-US" dirty="0" err="1"/>
              <a:t>hatásokat</a:t>
            </a:r>
            <a:r>
              <a:rPr lang="en-US" dirty="0"/>
              <a:t> el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vele</a:t>
            </a:r>
            <a:r>
              <a:rPr lang="en-US" dirty="0"/>
              <a:t> </a:t>
            </a:r>
            <a:r>
              <a:rPr lang="en-US" dirty="0" err="1"/>
              <a:t>érni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kis</a:t>
            </a:r>
            <a:r>
              <a:rPr lang="en-US" dirty="0"/>
              <a:t> </a:t>
            </a:r>
            <a:r>
              <a:rPr lang="en-US" dirty="0" err="1"/>
              <a:t>trükközéssel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7BEDF2-DEA2-4F46-BB7B-6132C2917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105645"/>
            <a:ext cx="6210300" cy="310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4455F1-2702-476A-B8FB-6ADF4F4F4852}"/>
              </a:ext>
            </a:extLst>
          </p:cNvPr>
          <p:cNvSpPr txBox="1"/>
          <p:nvPr/>
        </p:nvSpPr>
        <p:spPr>
          <a:xfrm>
            <a:off x="457200" y="621403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Forrás</a:t>
            </a:r>
            <a:r>
              <a:rPr lang="en-US" dirty="0"/>
              <a:t>: </a:t>
            </a:r>
            <a:r>
              <a:rPr lang="hu-HU" dirty="0">
                <a:hlinkClick r:id="rId4"/>
              </a:rPr>
              <a:t>http://m.cdn.blog.hu/da/darthasylum/tutorials/C++/ch36_relief.html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987956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Mire </a:t>
            </a:r>
            <a:r>
              <a:rPr lang="en-US" dirty="0" err="1"/>
              <a:t>jó</a:t>
            </a:r>
            <a:r>
              <a:rPr lang="en-US" dirty="0"/>
              <a:t> a parallax? - 2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r>
              <a:rPr lang="en-US" dirty="0" err="1"/>
              <a:t>Azonban</a:t>
            </a:r>
            <a:r>
              <a:rPr lang="en-US" dirty="0"/>
              <a:t> </a:t>
            </a:r>
            <a:r>
              <a:rPr lang="en-US" dirty="0" err="1"/>
              <a:t>behoz</a:t>
            </a:r>
            <a:r>
              <a:rPr lang="en-US" dirty="0"/>
              <a:t> </a:t>
            </a:r>
            <a:r>
              <a:rPr lang="en-US" dirty="0" err="1"/>
              <a:t>kellemetlen</a:t>
            </a:r>
            <a:r>
              <a:rPr lang="en-US" dirty="0"/>
              <a:t> </a:t>
            </a:r>
            <a:r>
              <a:rPr lang="en-US" dirty="0" err="1"/>
              <a:t>artifactokat</a:t>
            </a:r>
            <a:r>
              <a:rPr lang="en-US" dirty="0"/>
              <a:t> </a:t>
            </a:r>
            <a:r>
              <a:rPr lang="en-US" dirty="0" err="1"/>
              <a:t>amiket</a:t>
            </a:r>
            <a:r>
              <a:rPr lang="en-US" dirty="0"/>
              <a:t> </a:t>
            </a:r>
            <a:r>
              <a:rPr lang="en-US" dirty="0" err="1"/>
              <a:t>kezelni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valahogy</a:t>
            </a:r>
            <a:r>
              <a:rPr lang="en-US" dirty="0"/>
              <a:t>, a </a:t>
            </a:r>
            <a:r>
              <a:rPr lang="en-US" dirty="0" err="1"/>
              <a:t>legjobb</a:t>
            </a:r>
            <a:r>
              <a:rPr lang="en-US" dirty="0"/>
              <a:t> 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hagyjuk</a:t>
            </a:r>
            <a:r>
              <a:rPr lang="en-US" dirty="0"/>
              <a:t> a </a:t>
            </a:r>
            <a:r>
              <a:rPr lang="en-US" dirty="0" err="1"/>
              <a:t>felhasználót</a:t>
            </a:r>
            <a:r>
              <a:rPr lang="en-US" dirty="0"/>
              <a:t> </a:t>
            </a:r>
            <a:r>
              <a:rPr lang="en-US" dirty="0" err="1"/>
              <a:t>rossz</a:t>
            </a:r>
            <a:r>
              <a:rPr lang="en-US" dirty="0"/>
              <a:t> </a:t>
            </a:r>
            <a:r>
              <a:rPr lang="en-US" dirty="0" err="1"/>
              <a:t>szögből</a:t>
            </a:r>
            <a:r>
              <a:rPr lang="en-US" dirty="0"/>
              <a:t> </a:t>
            </a:r>
            <a:r>
              <a:rPr lang="en-US" dirty="0" err="1"/>
              <a:t>ránézni</a:t>
            </a:r>
            <a:r>
              <a:rPr lang="en-US" dirty="0"/>
              <a:t> a </a:t>
            </a:r>
            <a:r>
              <a:rPr lang="en-US" dirty="0" err="1"/>
              <a:t>modellünkre</a:t>
            </a:r>
            <a:endParaRPr lang="en-US" dirty="0"/>
          </a:p>
          <a:p>
            <a:r>
              <a:rPr lang="en-US" dirty="0" err="1"/>
              <a:t>Ilyen</a:t>
            </a:r>
            <a:r>
              <a:rPr lang="en-US" dirty="0"/>
              <a:t> </a:t>
            </a:r>
            <a:r>
              <a:rPr lang="en-US" dirty="0" err="1"/>
              <a:t>anyag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például</a:t>
            </a:r>
            <a:r>
              <a:rPr lang="en-US" dirty="0"/>
              <a:t> a </a:t>
            </a:r>
            <a:r>
              <a:rPr lang="en-US" dirty="0" err="1"/>
              <a:t>padló</a:t>
            </a:r>
            <a:r>
              <a:rPr lang="en-US" dirty="0"/>
              <a:t>, pl </a:t>
            </a:r>
            <a:r>
              <a:rPr lang="en-US" dirty="0" err="1"/>
              <a:t>macskaköves</a:t>
            </a:r>
            <a:r>
              <a:rPr lang="en-US" dirty="0"/>
              <a:t> </a:t>
            </a:r>
            <a:r>
              <a:rPr lang="en-US" dirty="0" err="1"/>
              <a:t>minta</a:t>
            </a:r>
            <a:endParaRPr lang="en-US" dirty="0"/>
          </a:p>
          <a:p>
            <a:r>
              <a:rPr lang="en-US" dirty="0" err="1"/>
              <a:t>Jellemzően</a:t>
            </a:r>
            <a:r>
              <a:rPr lang="en-US" dirty="0"/>
              <a:t> a </a:t>
            </a:r>
            <a:r>
              <a:rPr lang="en-US" dirty="0" err="1"/>
              <a:t>geometriába</a:t>
            </a:r>
            <a:r>
              <a:rPr lang="en-US" dirty="0"/>
              <a:t> “</a:t>
            </a:r>
            <a:r>
              <a:rPr lang="en-US" dirty="0" err="1"/>
              <a:t>vésünk</a:t>
            </a:r>
            <a:r>
              <a:rPr lang="en-US" dirty="0"/>
              <a:t>” </a:t>
            </a:r>
            <a:r>
              <a:rPr lang="en-US" dirty="0" err="1"/>
              <a:t>hibákat</a:t>
            </a:r>
            <a:r>
              <a:rPr lang="en-US" dirty="0"/>
              <a:t>, mint </a:t>
            </a:r>
            <a:r>
              <a:rPr lang="en-US" dirty="0" err="1"/>
              <a:t>kitüremkedő</a:t>
            </a:r>
            <a:r>
              <a:rPr lang="en-US" dirty="0"/>
              <a:t> </a:t>
            </a:r>
            <a:r>
              <a:rPr lang="en-US" dirty="0" err="1"/>
              <a:t>dolgokat</a:t>
            </a:r>
            <a:r>
              <a:rPr lang="en-US" dirty="0"/>
              <a:t> </a:t>
            </a:r>
            <a:r>
              <a:rPr lang="en-US" dirty="0" err="1"/>
              <a:t>csinálunk</a:t>
            </a:r>
            <a:r>
              <a:rPr lang="en-US" dirty="0"/>
              <a:t>, </a:t>
            </a:r>
            <a:r>
              <a:rPr lang="en-US" dirty="0" err="1"/>
              <a:t>azok</a:t>
            </a:r>
            <a:r>
              <a:rPr lang="en-US" dirty="0"/>
              <a:t> </a:t>
            </a:r>
            <a:r>
              <a:rPr lang="en-US" dirty="0" err="1"/>
              <a:t>hibái</a:t>
            </a:r>
            <a:r>
              <a:rPr lang="en-US" dirty="0"/>
              <a:t> </a:t>
            </a:r>
            <a:r>
              <a:rPr lang="en-US" dirty="0" err="1"/>
              <a:t>feltűnőbbek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1896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Hogyan</a:t>
            </a:r>
            <a:r>
              <a:rPr lang="en-US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B217FF-15A5-4256-BD1D-D0784D404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Mélység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segítségével</a:t>
            </a:r>
            <a:r>
              <a:rPr lang="en-US" dirty="0"/>
              <a:t>, </a:t>
            </a:r>
            <a:r>
              <a:rPr lang="en-US" dirty="0" err="1"/>
              <a:t>meghatározzuk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hol</a:t>
            </a:r>
            <a:r>
              <a:rPr lang="en-US" dirty="0"/>
              <a:t> </a:t>
            </a:r>
            <a:r>
              <a:rPr lang="en-US" dirty="0" err="1"/>
              <a:t>metszettük</a:t>
            </a:r>
            <a:r>
              <a:rPr lang="en-US" dirty="0"/>
              <a:t> el a </a:t>
            </a:r>
            <a:r>
              <a:rPr lang="en-US" dirty="0" err="1"/>
              <a:t>felületet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arrébb</a:t>
            </a:r>
            <a:r>
              <a:rPr lang="en-US" dirty="0"/>
              <a:t> </a:t>
            </a:r>
            <a:r>
              <a:rPr lang="en-US" dirty="0" err="1"/>
              <a:t>toljuk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bizonyos</a:t>
            </a:r>
            <a:r>
              <a:rPr lang="en-US" dirty="0"/>
              <a:t> </a:t>
            </a:r>
            <a:r>
              <a:rPr lang="en-US" dirty="0" err="1"/>
              <a:t>mennyiséggel</a:t>
            </a:r>
            <a:endParaRPr lang="hu-HU" dirty="0"/>
          </a:p>
        </p:txBody>
      </p:sp>
      <p:pic>
        <p:nvPicPr>
          <p:cNvPr id="1028" name="Picture 4" descr="Diagram of how parallax mapping works in OpenGL with vector scaled by fragment's height.">
            <a:extLst>
              <a:ext uri="{FF2B5EF4-FFF2-40B4-BE49-F238E27FC236}">
                <a16:creationId xmlns:a16="http://schemas.microsoft.com/office/drawing/2014/main" id="{C1A4C713-FA03-4A86-96B8-D173054BB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57600"/>
            <a:ext cx="47625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C20572-FFC7-4DD8-A324-22CD94F6AD65}"/>
              </a:ext>
            </a:extLst>
          </p:cNvPr>
          <p:cNvSpPr txBox="1"/>
          <p:nvPr/>
        </p:nvSpPr>
        <p:spPr>
          <a:xfrm>
            <a:off x="457200" y="6214030"/>
            <a:ext cx="672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Forrás</a:t>
            </a:r>
            <a:r>
              <a:rPr lang="en-US" dirty="0"/>
              <a:t>: </a:t>
            </a:r>
            <a:r>
              <a:rPr lang="hu-HU" dirty="0">
                <a:hlinkClick r:id="rId4"/>
              </a:rPr>
              <a:t>https://learnopengl.com/Advanced-Lighting/Parallax-Mapping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713535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Textúrák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modellek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B217FF-15A5-4256-BD1D-D0784D404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diffuseTex</a:t>
            </a:r>
            <a:r>
              <a:rPr lang="en-US" dirty="0"/>
              <a:t>: brick3.jpg</a:t>
            </a:r>
          </a:p>
          <a:p>
            <a:r>
              <a:rPr lang="en-US" dirty="0" err="1"/>
              <a:t>normalTex</a:t>
            </a:r>
            <a:r>
              <a:rPr lang="en-US" dirty="0"/>
              <a:t>: brick3_normal.jpg</a:t>
            </a:r>
          </a:p>
          <a:p>
            <a:r>
              <a:rPr lang="en-US" dirty="0" err="1"/>
              <a:t>bumpTex</a:t>
            </a:r>
            <a:r>
              <a:rPr lang="en-US" dirty="0"/>
              <a:t>: brick3_disp.jpg</a:t>
            </a:r>
          </a:p>
          <a:p>
            <a:r>
              <a:rPr lang="en-US" dirty="0" err="1"/>
              <a:t>Geometria</a:t>
            </a:r>
            <a:r>
              <a:rPr lang="en-US" dirty="0"/>
              <a:t>: </a:t>
            </a:r>
            <a:r>
              <a:rPr lang="en-US" dirty="0" err="1"/>
              <a:t>box.fbx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184722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ParallaxVS.hlsl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B217FF-15A5-4256-BD1D-D0784D404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Egyben</a:t>
            </a:r>
            <a:r>
              <a:rPr lang="en-US" dirty="0"/>
              <a:t> copy </a:t>
            </a:r>
            <a:r>
              <a:rPr lang="en-US" dirty="0" err="1"/>
              <a:t>pasteld</a:t>
            </a:r>
            <a:r>
              <a:rPr lang="en-US" dirty="0"/>
              <a:t> le a </a:t>
            </a:r>
            <a:r>
              <a:rPr lang="en-US" dirty="0" err="1"/>
              <a:t>NormalMapVS.hlsl</a:t>
            </a:r>
            <a:r>
              <a:rPr lang="en-US" dirty="0"/>
              <a:t> </a:t>
            </a:r>
            <a:r>
              <a:rPr lang="en-US" dirty="0" err="1"/>
              <a:t>fájlodat</a:t>
            </a:r>
            <a:r>
              <a:rPr lang="en-US" dirty="0"/>
              <a:t>, a vertex </a:t>
            </a:r>
            <a:r>
              <a:rPr lang="en-US" dirty="0" err="1"/>
              <a:t>shaderen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változtatás</a:t>
            </a:r>
            <a:endParaRPr lang="en-US" dirty="0"/>
          </a:p>
          <a:p>
            <a:r>
              <a:rPr lang="en-US" dirty="0" err="1"/>
              <a:t>Ennek</a:t>
            </a:r>
            <a:r>
              <a:rPr lang="en-US" dirty="0"/>
              <a:t> </a:t>
            </a:r>
            <a:r>
              <a:rPr lang="en-US" dirty="0" err="1"/>
              <a:t>oka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végig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 </a:t>
            </a:r>
            <a:r>
              <a:rPr lang="en-US" dirty="0" err="1"/>
              <a:t>fogunk</a:t>
            </a:r>
            <a:r>
              <a:rPr lang="en-US" dirty="0"/>
              <a:t> </a:t>
            </a:r>
            <a:r>
              <a:rPr lang="en-US" dirty="0" err="1"/>
              <a:t>dolgozni</a:t>
            </a:r>
            <a:r>
              <a:rPr lang="en-US" dirty="0"/>
              <a:t>, 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csináltál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shadert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env+normal</a:t>
            </a:r>
            <a:r>
              <a:rPr lang="en-US" dirty="0"/>
              <a:t> </a:t>
            </a:r>
            <a:r>
              <a:rPr lang="en-US" dirty="0" err="1"/>
              <a:t>mappes</a:t>
            </a:r>
            <a:r>
              <a:rPr lang="en-US" dirty="0"/>
              <a:t> </a:t>
            </a:r>
            <a:r>
              <a:rPr lang="en-US" dirty="0" err="1"/>
              <a:t>eljárásnak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arra</a:t>
            </a:r>
            <a:r>
              <a:rPr lang="en-US" dirty="0"/>
              <a:t> </a:t>
            </a:r>
            <a:r>
              <a:rPr lang="en-US" dirty="0" err="1"/>
              <a:t>figyelj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legyen</a:t>
            </a:r>
            <a:r>
              <a:rPr lang="en-US" dirty="0"/>
              <a:t> </a:t>
            </a:r>
            <a:r>
              <a:rPr lang="en-US" dirty="0" err="1"/>
              <a:t>viewDirTS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lightDirTS</a:t>
            </a:r>
            <a:r>
              <a:rPr lang="en-US" dirty="0"/>
              <a:t> </a:t>
            </a:r>
            <a:r>
              <a:rPr lang="en-US" dirty="0" err="1"/>
              <a:t>vektorod</a:t>
            </a:r>
            <a:r>
              <a:rPr lang="en-US" dirty="0"/>
              <a:t> </a:t>
            </a:r>
            <a:r>
              <a:rPr lang="en-US" dirty="0" err="1"/>
              <a:t>amit</a:t>
            </a:r>
            <a:r>
              <a:rPr lang="en-US" dirty="0"/>
              <a:t> </a:t>
            </a:r>
            <a:r>
              <a:rPr lang="en-US" dirty="0" err="1"/>
              <a:t>átküldesz</a:t>
            </a:r>
            <a:r>
              <a:rPr lang="en-US" dirty="0"/>
              <a:t> a </a:t>
            </a:r>
            <a:r>
              <a:rPr lang="en-US" dirty="0" err="1"/>
              <a:t>pixelshadernek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transzformáld</a:t>
            </a:r>
            <a:r>
              <a:rPr lang="en-US" dirty="0"/>
              <a:t> le TBN </a:t>
            </a:r>
            <a:r>
              <a:rPr lang="en-US" dirty="0" err="1"/>
              <a:t>mátrixxal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628420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47500" lnSpcReduction="20000"/>
          </a:bodyPr>
          <a:lstStyle/>
          <a:p>
            <a:r>
              <a:rPr lang="hu-HU" dirty="0" err="1"/>
              <a:t>struct</a:t>
            </a:r>
            <a:r>
              <a:rPr lang="hu-HU" dirty="0"/>
              <a:t> </a:t>
            </a:r>
            <a:r>
              <a:rPr lang="hu-HU" dirty="0" err="1"/>
              <a:t>VSOutput</a:t>
            </a:r>
            <a:endParaRPr lang="hu-HU" dirty="0"/>
          </a:p>
          <a:p>
            <a:r>
              <a:rPr lang="hu-HU" dirty="0"/>
              <a:t>{</a:t>
            </a:r>
          </a:p>
          <a:p>
            <a:r>
              <a:rPr lang="hu-HU" dirty="0"/>
              <a:t>    float4 </a:t>
            </a:r>
            <a:r>
              <a:rPr lang="hu-HU" dirty="0" err="1"/>
              <a:t>position</a:t>
            </a:r>
            <a:r>
              <a:rPr lang="hu-HU" dirty="0"/>
              <a:t> : </a:t>
            </a:r>
            <a:r>
              <a:rPr lang="hu-HU" dirty="0" err="1"/>
              <a:t>SV_Position</a:t>
            </a:r>
            <a:r>
              <a:rPr lang="hu-HU" dirty="0"/>
              <a:t>;</a:t>
            </a:r>
          </a:p>
          <a:p>
            <a:r>
              <a:rPr lang="hu-HU" dirty="0"/>
              <a:t>    float3 </a:t>
            </a:r>
            <a:r>
              <a:rPr lang="hu-HU" dirty="0" err="1"/>
              <a:t>normal</a:t>
            </a:r>
            <a:r>
              <a:rPr lang="hu-HU" dirty="0"/>
              <a:t> : NORMAL;</a:t>
            </a:r>
          </a:p>
          <a:p>
            <a:r>
              <a:rPr lang="hu-HU" dirty="0"/>
              <a:t>    float2 </a:t>
            </a:r>
            <a:r>
              <a:rPr lang="hu-HU" dirty="0" err="1"/>
              <a:t>texCoord</a:t>
            </a:r>
            <a:r>
              <a:rPr lang="hu-HU" dirty="0"/>
              <a:t> : TEXCOORD;</a:t>
            </a:r>
          </a:p>
          <a:p>
            <a:r>
              <a:rPr lang="hu-HU" dirty="0"/>
              <a:t>    float3 </a:t>
            </a:r>
            <a:r>
              <a:rPr lang="hu-HU" dirty="0" err="1"/>
              <a:t>lightDirTS</a:t>
            </a:r>
            <a:r>
              <a:rPr lang="hu-HU" dirty="0"/>
              <a:t> : TEXCOORD1;</a:t>
            </a:r>
          </a:p>
          <a:p>
            <a:r>
              <a:rPr lang="hu-HU" dirty="0"/>
              <a:t>    float3 </a:t>
            </a:r>
            <a:r>
              <a:rPr lang="hu-HU" dirty="0" err="1"/>
              <a:t>viewDirTS</a:t>
            </a:r>
            <a:r>
              <a:rPr lang="hu-HU" dirty="0"/>
              <a:t> : TEXCOORD2;</a:t>
            </a:r>
          </a:p>
          <a:p>
            <a:r>
              <a:rPr lang="hu-HU" dirty="0"/>
              <a:t>};</a:t>
            </a:r>
          </a:p>
          <a:p>
            <a:endParaRPr lang="hu-HU" dirty="0"/>
          </a:p>
          <a:p>
            <a:r>
              <a:rPr lang="hu-HU" dirty="0"/>
              <a:t>Texture2D </a:t>
            </a:r>
            <a:r>
              <a:rPr lang="hu-HU" dirty="0" err="1"/>
              <a:t>diffuseTex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(t0);</a:t>
            </a:r>
          </a:p>
          <a:p>
            <a:r>
              <a:rPr lang="hu-HU" dirty="0"/>
              <a:t>Texture2D </a:t>
            </a:r>
            <a:r>
              <a:rPr lang="hu-HU" dirty="0" err="1"/>
              <a:t>normalTex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(t1);</a:t>
            </a:r>
          </a:p>
          <a:p>
            <a:r>
              <a:rPr lang="hu-HU" dirty="0"/>
              <a:t>Texture2D </a:t>
            </a:r>
            <a:r>
              <a:rPr lang="hu-HU" dirty="0" err="1"/>
              <a:t>bumpTex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(t2);</a:t>
            </a:r>
          </a:p>
          <a:p>
            <a:endParaRPr lang="hu-HU" dirty="0"/>
          </a:p>
          <a:p>
            <a:r>
              <a:rPr lang="hu-HU" dirty="0" err="1"/>
              <a:t>SamplerState</a:t>
            </a:r>
            <a:r>
              <a:rPr lang="hu-HU" dirty="0"/>
              <a:t> </a:t>
            </a:r>
            <a:r>
              <a:rPr lang="hu-HU" dirty="0" err="1"/>
              <a:t>sampl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(s0);</a:t>
            </a:r>
          </a:p>
          <a:p>
            <a:endParaRPr lang="hu-HU" dirty="0"/>
          </a:p>
          <a:p>
            <a:r>
              <a:rPr lang="hu-HU" dirty="0" err="1"/>
              <a:t>cbuffer</a:t>
            </a:r>
            <a:r>
              <a:rPr lang="hu-HU" dirty="0"/>
              <a:t> </a:t>
            </a:r>
            <a:r>
              <a:rPr lang="hu-HU" dirty="0" err="1"/>
              <a:t>PerFrameCb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(b1)</a:t>
            </a:r>
          </a:p>
          <a:p>
            <a:r>
              <a:rPr lang="hu-HU" dirty="0"/>
              <a:t>{</a:t>
            </a:r>
          </a:p>
          <a:p>
            <a:r>
              <a:rPr lang="hu-HU" dirty="0"/>
              <a:t>    float4x4 </a:t>
            </a:r>
            <a:r>
              <a:rPr lang="hu-HU" dirty="0" err="1"/>
              <a:t>viewProj</a:t>
            </a:r>
            <a:r>
              <a:rPr lang="hu-HU" dirty="0"/>
              <a:t>;</a:t>
            </a:r>
          </a:p>
          <a:p>
            <a:r>
              <a:rPr lang="hu-HU" dirty="0"/>
              <a:t>    float4 </a:t>
            </a:r>
            <a:r>
              <a:rPr lang="hu-HU" dirty="0" err="1"/>
              <a:t>lightPos</a:t>
            </a:r>
            <a:r>
              <a:rPr lang="hu-HU" dirty="0"/>
              <a:t>;</a:t>
            </a:r>
          </a:p>
          <a:p>
            <a:r>
              <a:rPr lang="hu-HU" dirty="0"/>
              <a:t>    float4 </a:t>
            </a:r>
            <a:r>
              <a:rPr lang="hu-HU" dirty="0" err="1"/>
              <a:t>eyePos</a:t>
            </a:r>
            <a:r>
              <a:rPr lang="hu-HU" dirty="0"/>
              <a:t>;</a:t>
            </a:r>
          </a:p>
          <a:p>
            <a:r>
              <a:rPr lang="hu-HU" dirty="0"/>
              <a:t>    float4 </a:t>
            </a:r>
            <a:r>
              <a:rPr lang="hu-HU" dirty="0" err="1"/>
              <a:t>lightIntensity</a:t>
            </a:r>
            <a:r>
              <a:rPr lang="hu-HU" dirty="0"/>
              <a:t>;</a:t>
            </a:r>
          </a:p>
          <a:p>
            <a:r>
              <a:rPr lang="hu-HU" dirty="0"/>
              <a:t>}</a:t>
            </a:r>
          </a:p>
          <a:p>
            <a:endParaRPr lang="hu-HU" dirty="0"/>
          </a:p>
          <a:p>
            <a:r>
              <a:rPr lang="en-US" dirty="0"/>
              <a:t>static const float HEIGHT_SCALE = 0.1f;</a:t>
            </a:r>
            <a:endParaRPr lang="hu-HU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ParallaxPS.hlsl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6999938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hu-HU" sz="2000" dirty="0" err="1"/>
              <a:t>float</a:t>
            </a:r>
            <a:r>
              <a:rPr lang="hu-HU" sz="2000" dirty="0"/>
              <a:t> </a:t>
            </a:r>
            <a:r>
              <a:rPr lang="hu-HU" sz="2000" dirty="0" err="1"/>
              <a:t>DepthAt</a:t>
            </a:r>
            <a:r>
              <a:rPr lang="hu-HU" sz="2000" dirty="0"/>
              <a:t>(float2 </a:t>
            </a:r>
            <a:r>
              <a:rPr lang="hu-HU" sz="2000" dirty="0" err="1"/>
              <a:t>tex</a:t>
            </a:r>
            <a:r>
              <a:rPr lang="hu-HU" sz="2000" dirty="0"/>
              <a:t>)</a:t>
            </a:r>
          </a:p>
          <a:p>
            <a:r>
              <a:rPr lang="hu-HU" sz="2000" dirty="0"/>
              <a:t>{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return</a:t>
            </a:r>
            <a:r>
              <a:rPr lang="hu-HU" sz="2000" dirty="0"/>
              <a:t> </a:t>
            </a:r>
            <a:r>
              <a:rPr lang="hu-HU" sz="2000" dirty="0" err="1"/>
              <a:t>bumpTex.Sample</a:t>
            </a:r>
            <a:r>
              <a:rPr lang="hu-HU" sz="2000" dirty="0"/>
              <a:t>(</a:t>
            </a:r>
            <a:r>
              <a:rPr lang="hu-HU" sz="2000" dirty="0" err="1"/>
              <a:t>sampl</a:t>
            </a:r>
            <a:r>
              <a:rPr lang="hu-HU" sz="2000" dirty="0"/>
              <a:t>, </a:t>
            </a:r>
            <a:r>
              <a:rPr lang="hu-HU" sz="2000" dirty="0" err="1"/>
              <a:t>tex</a:t>
            </a:r>
            <a:r>
              <a:rPr lang="hu-HU" sz="2000" dirty="0"/>
              <a:t>).r;</a:t>
            </a:r>
          </a:p>
          <a:p>
            <a:r>
              <a:rPr lang="hu-HU" sz="2000" dirty="0"/>
              <a:t>}</a:t>
            </a:r>
            <a:endParaRPr lang="en-US" sz="2000" dirty="0"/>
          </a:p>
          <a:p>
            <a:endParaRPr lang="hu-HU" sz="2000" dirty="0"/>
          </a:p>
          <a:p>
            <a:r>
              <a:rPr lang="hu-HU" sz="2000" dirty="0"/>
              <a:t>float2 </a:t>
            </a:r>
            <a:r>
              <a:rPr lang="hu-HU" sz="2000" dirty="0" err="1"/>
              <a:t>simple_parallax</a:t>
            </a:r>
            <a:r>
              <a:rPr lang="hu-HU" sz="2000" dirty="0"/>
              <a:t>(float2 </a:t>
            </a:r>
            <a:r>
              <a:rPr lang="hu-HU" sz="2000" dirty="0" err="1"/>
              <a:t>tex</a:t>
            </a:r>
            <a:r>
              <a:rPr lang="hu-HU" sz="2000" dirty="0"/>
              <a:t>, float3 </a:t>
            </a:r>
            <a:r>
              <a:rPr lang="hu-HU" sz="2000" dirty="0" err="1"/>
              <a:t>viewDirTS</a:t>
            </a:r>
            <a:r>
              <a:rPr lang="hu-HU" sz="2000" dirty="0"/>
              <a:t>)</a:t>
            </a:r>
          </a:p>
          <a:p>
            <a:r>
              <a:rPr lang="hu-HU" sz="2000" dirty="0"/>
              <a:t>{</a:t>
            </a:r>
          </a:p>
          <a:p>
            <a:r>
              <a:rPr lang="en-US" sz="2000" dirty="0"/>
              <a:t>    float height = </a:t>
            </a:r>
            <a:r>
              <a:rPr lang="en-US" sz="2000" dirty="0" err="1"/>
              <a:t>DepthAt</a:t>
            </a:r>
            <a:r>
              <a:rPr lang="en-US" sz="2000" dirty="0"/>
              <a:t>(</a:t>
            </a:r>
            <a:r>
              <a:rPr lang="en-US" sz="2000" dirty="0" err="1"/>
              <a:t>tex</a:t>
            </a:r>
            <a:r>
              <a:rPr lang="en-US" sz="2000" dirty="0"/>
              <a:t>) * HEIGHT_SCALE;</a:t>
            </a:r>
          </a:p>
          <a:p>
            <a:r>
              <a:rPr lang="hu-HU" sz="2000" dirty="0"/>
              <a:t>    float2 </a:t>
            </a:r>
            <a:r>
              <a:rPr lang="hu-HU" sz="2000" dirty="0" err="1"/>
              <a:t>dtxy</a:t>
            </a:r>
            <a:r>
              <a:rPr lang="hu-HU" sz="2000" dirty="0"/>
              <a:t> = (</a:t>
            </a:r>
            <a:r>
              <a:rPr lang="hu-HU" sz="2000" dirty="0" err="1"/>
              <a:t>viewDirTS.xy</a:t>
            </a:r>
            <a:r>
              <a:rPr lang="hu-HU" sz="2000" dirty="0"/>
              <a:t> / </a:t>
            </a:r>
            <a:r>
              <a:rPr lang="hu-HU" sz="2000" dirty="0" err="1"/>
              <a:t>viewDirTS.z</a:t>
            </a:r>
            <a:r>
              <a:rPr lang="hu-HU" sz="2000" dirty="0"/>
              <a:t>) * </a:t>
            </a:r>
            <a:r>
              <a:rPr lang="hu-HU" sz="2000" dirty="0" err="1"/>
              <a:t>height</a:t>
            </a:r>
            <a:r>
              <a:rPr lang="hu-HU" sz="2000" dirty="0"/>
              <a:t>;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return</a:t>
            </a:r>
            <a:r>
              <a:rPr lang="hu-HU" sz="2000" dirty="0"/>
              <a:t> </a:t>
            </a:r>
            <a:r>
              <a:rPr lang="hu-HU" sz="2000" dirty="0" err="1"/>
              <a:t>tex</a:t>
            </a:r>
            <a:r>
              <a:rPr lang="hu-HU" sz="2000" dirty="0"/>
              <a:t> - </a:t>
            </a:r>
            <a:r>
              <a:rPr lang="hu-HU" sz="2000" dirty="0" err="1"/>
              <a:t>dtxy</a:t>
            </a:r>
            <a:r>
              <a:rPr lang="hu-HU" sz="2000" dirty="0"/>
              <a:t>;</a:t>
            </a:r>
          </a:p>
          <a:p>
            <a:r>
              <a:rPr lang="hu-HU" sz="2000" dirty="0"/>
              <a:t>}</a:t>
            </a:r>
            <a:endParaRPr lang="hu-HU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ParallaxPS.hlsl</a:t>
            </a:r>
            <a:r>
              <a:rPr lang="en-US" sz="4000" dirty="0"/>
              <a:t> - </a:t>
            </a:r>
            <a:r>
              <a:rPr lang="en-US" sz="4000" dirty="0" err="1"/>
              <a:t>alapok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2341501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hu-HU" dirty="0"/>
              <a:t>[</a:t>
            </a:r>
            <a:r>
              <a:rPr lang="hu-HU" dirty="0" err="1"/>
              <a:t>RootSignature</a:t>
            </a:r>
            <a:r>
              <a:rPr lang="hu-HU" dirty="0"/>
              <a:t>(</a:t>
            </a:r>
            <a:r>
              <a:rPr lang="hu-HU" dirty="0" err="1"/>
              <a:t>NormalMapRS</a:t>
            </a:r>
            <a:r>
              <a:rPr lang="hu-HU" dirty="0"/>
              <a:t>)]</a:t>
            </a:r>
          </a:p>
          <a:p>
            <a:r>
              <a:rPr lang="en-US" dirty="0"/>
              <a:t>float4 main(</a:t>
            </a:r>
            <a:r>
              <a:rPr lang="en-US" dirty="0" err="1"/>
              <a:t>VSOutput</a:t>
            </a:r>
            <a:r>
              <a:rPr lang="en-US" dirty="0"/>
              <a:t> </a:t>
            </a:r>
            <a:r>
              <a:rPr lang="en-US" dirty="0" err="1"/>
              <a:t>vso</a:t>
            </a:r>
            <a:r>
              <a:rPr lang="en-US" dirty="0"/>
              <a:t>) : </a:t>
            </a:r>
            <a:r>
              <a:rPr lang="en-US" dirty="0" err="1"/>
              <a:t>SV_Target</a:t>
            </a:r>
            <a:endParaRPr lang="en-US" dirty="0"/>
          </a:p>
          <a:p>
            <a:r>
              <a:rPr lang="hu-HU" dirty="0"/>
              <a:t>{</a:t>
            </a:r>
          </a:p>
          <a:p>
            <a:endParaRPr lang="hu-HU" dirty="0"/>
          </a:p>
          <a:p>
            <a:r>
              <a:rPr lang="hu-HU" dirty="0"/>
              <a:t>    float3 v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vso.viewDirTS</a:t>
            </a:r>
            <a:r>
              <a:rPr lang="hu-HU" dirty="0"/>
              <a:t>);</a:t>
            </a:r>
          </a:p>
          <a:p>
            <a:r>
              <a:rPr lang="en-US" dirty="0"/>
              <a:t>    float3 l = normalize(</a:t>
            </a:r>
            <a:r>
              <a:rPr lang="en-US" dirty="0" err="1"/>
              <a:t>vso.lightDirTS</a:t>
            </a:r>
            <a:r>
              <a:rPr lang="en-US" dirty="0"/>
              <a:t>);</a:t>
            </a:r>
          </a:p>
          <a:p>
            <a:r>
              <a:rPr lang="hu-HU" dirty="0"/>
              <a:t>    float2 </a:t>
            </a:r>
            <a:r>
              <a:rPr lang="hu-HU" dirty="0" err="1"/>
              <a:t>tex</a:t>
            </a:r>
            <a:r>
              <a:rPr lang="hu-HU" dirty="0"/>
              <a:t> = </a:t>
            </a:r>
            <a:r>
              <a:rPr lang="hu-HU" dirty="0" err="1"/>
              <a:t>simple_parallax</a:t>
            </a:r>
            <a:r>
              <a:rPr lang="hu-HU" dirty="0"/>
              <a:t>(</a:t>
            </a:r>
            <a:r>
              <a:rPr lang="hu-HU" dirty="0" err="1"/>
              <a:t>vso.texCoord</a:t>
            </a:r>
            <a:r>
              <a:rPr lang="hu-HU" dirty="0"/>
              <a:t>, v);</a:t>
            </a:r>
          </a:p>
          <a:p>
            <a:endParaRPr lang="hu-HU" dirty="0"/>
          </a:p>
          <a:p>
            <a:r>
              <a:rPr lang="pt-BR" dirty="0"/>
              <a:t>    float3 h = normalize(l + v);</a:t>
            </a:r>
          </a:p>
          <a:p>
            <a:r>
              <a:rPr lang="pt-BR" dirty="0"/>
              <a:t>    float3 n = normalize(normalTex.Sample(sampl, tex).xyz - 0.5f);</a:t>
            </a:r>
          </a:p>
          <a:p>
            <a:endParaRPr lang="hu-HU" dirty="0"/>
          </a:p>
          <a:p>
            <a:r>
              <a:rPr lang="hu-HU" dirty="0"/>
              <a:t>    </a:t>
            </a:r>
            <a:r>
              <a:rPr lang="hu-HU" dirty="0" err="1"/>
              <a:t>float</a:t>
            </a:r>
            <a:r>
              <a:rPr lang="hu-HU" dirty="0"/>
              <a:t> </a:t>
            </a:r>
            <a:r>
              <a:rPr lang="hu-HU" dirty="0" err="1"/>
              <a:t>ndotl</a:t>
            </a:r>
            <a:r>
              <a:rPr lang="hu-HU" dirty="0"/>
              <a:t> = </a:t>
            </a:r>
            <a:r>
              <a:rPr lang="hu-HU" dirty="0" err="1"/>
              <a:t>saturate</a:t>
            </a:r>
            <a:r>
              <a:rPr lang="hu-HU" dirty="0"/>
              <a:t>(</a:t>
            </a:r>
            <a:r>
              <a:rPr lang="hu-HU" dirty="0" err="1"/>
              <a:t>dot</a:t>
            </a:r>
            <a:r>
              <a:rPr lang="hu-HU" dirty="0"/>
              <a:t>(n, l));</a:t>
            </a:r>
          </a:p>
          <a:p>
            <a:r>
              <a:rPr lang="pt-BR" dirty="0"/>
              <a:t>    float ndoth = saturate(dot(n, h));</a:t>
            </a:r>
          </a:p>
          <a:p>
            <a:r>
              <a:rPr lang="hu-HU" dirty="0"/>
              <a:t>    </a:t>
            </a:r>
            <a:r>
              <a:rPr lang="hu-HU" dirty="0" err="1"/>
              <a:t>ndoth</a:t>
            </a:r>
            <a:r>
              <a:rPr lang="hu-HU" dirty="0"/>
              <a:t> = </a:t>
            </a:r>
            <a:r>
              <a:rPr lang="hu-HU" dirty="0" err="1"/>
              <a:t>pow</a:t>
            </a:r>
            <a:r>
              <a:rPr lang="hu-HU" dirty="0"/>
              <a:t>(</a:t>
            </a:r>
            <a:r>
              <a:rPr lang="hu-HU" dirty="0" err="1"/>
              <a:t>ndoth</a:t>
            </a:r>
            <a:r>
              <a:rPr lang="hu-HU" dirty="0"/>
              <a:t>, 80);</a:t>
            </a:r>
          </a:p>
          <a:p>
            <a:endParaRPr lang="hu-HU" dirty="0"/>
          </a:p>
          <a:p>
            <a:r>
              <a:rPr lang="hu-HU" dirty="0"/>
              <a:t>    float3 </a:t>
            </a:r>
            <a:r>
              <a:rPr lang="hu-HU" dirty="0" err="1"/>
              <a:t>kd</a:t>
            </a:r>
            <a:r>
              <a:rPr lang="hu-HU" dirty="0"/>
              <a:t> = </a:t>
            </a:r>
            <a:r>
              <a:rPr lang="hu-HU" dirty="0" err="1"/>
              <a:t>diffuseTex.Sample</a:t>
            </a:r>
            <a:r>
              <a:rPr lang="hu-HU" dirty="0"/>
              <a:t>(</a:t>
            </a:r>
            <a:r>
              <a:rPr lang="hu-HU" dirty="0" err="1"/>
              <a:t>sampl</a:t>
            </a:r>
            <a:r>
              <a:rPr lang="hu-HU" dirty="0"/>
              <a:t>, </a:t>
            </a:r>
            <a:r>
              <a:rPr lang="hu-HU" dirty="0" err="1"/>
              <a:t>tex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</a:p>
          <a:p>
            <a:r>
              <a:rPr lang="en-US" dirty="0"/>
              <a:t>    return float4((</a:t>
            </a:r>
            <a:r>
              <a:rPr lang="en-US" dirty="0" err="1"/>
              <a:t>kd</a:t>
            </a:r>
            <a:r>
              <a:rPr lang="en-US" dirty="0"/>
              <a:t> + </a:t>
            </a:r>
            <a:r>
              <a:rPr lang="en-US" dirty="0" err="1"/>
              <a:t>ndoth</a:t>
            </a:r>
            <a:r>
              <a:rPr lang="en-US" dirty="0"/>
              <a:t>) * </a:t>
            </a:r>
            <a:r>
              <a:rPr lang="en-US" dirty="0" err="1"/>
              <a:t>ndotl</a:t>
            </a:r>
            <a:r>
              <a:rPr lang="en-US" dirty="0"/>
              <a:t>, 1);</a:t>
            </a:r>
          </a:p>
          <a:p>
            <a:endParaRPr lang="hu-HU" dirty="0"/>
          </a:p>
          <a:p>
            <a:r>
              <a:rPr lang="hu-HU" dirty="0"/>
              <a:t>}</a:t>
            </a:r>
            <a:endParaRPr lang="hu-HU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ParallaxPS.hlsl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681466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const </a:t>
            </a:r>
            <a:r>
              <a:rPr lang="en-US" sz="2000" dirty="0" err="1"/>
              <a:t>aiScene</a:t>
            </a:r>
            <a:r>
              <a:rPr lang="en-US" sz="2000" dirty="0"/>
              <a:t> * scene = </a:t>
            </a:r>
            <a:r>
              <a:rPr lang="en-US" sz="2000" dirty="0" err="1"/>
              <a:t>importer.ReadFile</a:t>
            </a:r>
            <a:r>
              <a:rPr lang="en-US" sz="2000" dirty="0"/>
              <a:t>(path, </a:t>
            </a:r>
            <a:r>
              <a:rPr lang="en-US" sz="2000" dirty="0" err="1"/>
              <a:t>aiProcess_Triangulate</a:t>
            </a:r>
            <a:r>
              <a:rPr lang="en-US" sz="2000" dirty="0"/>
              <a:t> | </a:t>
            </a:r>
            <a:r>
              <a:rPr lang="en-US" sz="2000" dirty="0" err="1"/>
              <a:t>aiProcess_GenNormals</a:t>
            </a:r>
            <a:r>
              <a:rPr lang="en-US" sz="2000" dirty="0"/>
              <a:t> | </a:t>
            </a:r>
            <a:r>
              <a:rPr lang="en-US" sz="2000" dirty="0" err="1">
                <a:solidFill>
                  <a:srgbClr val="FF0000"/>
                </a:solidFill>
              </a:rPr>
              <a:t>aiProcess_CalcTangentSpace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| </a:t>
            </a:r>
            <a:r>
              <a:rPr lang="en-US" sz="2000" dirty="0" err="1"/>
              <a:t>aiProcess_GenUVCoords</a:t>
            </a:r>
            <a:r>
              <a:rPr lang="en-US" sz="2000" dirty="0"/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/>
              <a:t>Egg/Importer.cpp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1313957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Jelenlegi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A9B0D-5398-4667-B3DC-A29C48E7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62" y="1417638"/>
            <a:ext cx="49434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43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float4(</a:t>
            </a:r>
            <a:r>
              <a:rPr lang="en-US" dirty="0" err="1"/>
              <a:t>vso.texCoord</a:t>
            </a:r>
            <a:r>
              <a:rPr lang="en-US" dirty="0"/>
              <a:t>, 0, 1);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D73DF-0DAE-469E-B4AD-40500490A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063080"/>
            <a:ext cx="4572000" cy="433772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7FF93D-B7A2-4539-810F-5EA23624129E}"/>
              </a:ext>
            </a:extLst>
          </p:cNvPr>
          <p:cNvCxnSpPr>
            <a:cxnSpLocks/>
          </p:cNvCxnSpPr>
          <p:nvPr/>
        </p:nvCxnSpPr>
        <p:spPr>
          <a:xfrm>
            <a:off x="1447801" y="2447074"/>
            <a:ext cx="0" cy="335280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917A1C2-C953-4341-9854-A38C0A8F1086}"/>
              </a:ext>
            </a:extLst>
          </p:cNvPr>
          <p:cNvSpPr txBox="1"/>
          <p:nvPr/>
        </p:nvSpPr>
        <p:spPr>
          <a:xfrm>
            <a:off x="914400" y="393880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endParaRPr lang="hu-HU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D25D4C-FC3B-4B40-9ECD-8DFFA896CB79}"/>
              </a:ext>
            </a:extLst>
          </p:cNvPr>
          <p:cNvCxnSpPr>
            <a:cxnSpLocks/>
          </p:cNvCxnSpPr>
          <p:nvPr/>
        </p:nvCxnSpPr>
        <p:spPr>
          <a:xfrm>
            <a:off x="2743200" y="1600200"/>
            <a:ext cx="3505200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C8430A5-328D-4310-8805-7A684C55D97D}"/>
              </a:ext>
            </a:extLst>
          </p:cNvPr>
          <p:cNvSpPr txBox="1"/>
          <p:nvPr/>
        </p:nvSpPr>
        <p:spPr>
          <a:xfrm>
            <a:off x="914400" y="226240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hu-H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DA75AC-B57D-4B4B-BBFB-87BDF3879271}"/>
              </a:ext>
            </a:extLst>
          </p:cNvPr>
          <p:cNvSpPr txBox="1"/>
          <p:nvPr/>
        </p:nvSpPr>
        <p:spPr>
          <a:xfrm>
            <a:off x="918990" y="5430542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hu-H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3E4CEE-666C-4E41-9E1F-6D81C6431334}"/>
              </a:ext>
            </a:extLst>
          </p:cNvPr>
          <p:cNvSpPr txBox="1"/>
          <p:nvPr/>
        </p:nvSpPr>
        <p:spPr>
          <a:xfrm>
            <a:off x="2476500" y="109999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hu-H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0ED92-8A9E-4EDB-97B6-7A93494CEAD0}"/>
              </a:ext>
            </a:extLst>
          </p:cNvPr>
          <p:cNvSpPr txBox="1"/>
          <p:nvPr/>
        </p:nvSpPr>
        <p:spPr>
          <a:xfrm>
            <a:off x="6248400" y="109999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hu-H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080E1D-34C9-4B88-BE7F-E60B53F076AC}"/>
              </a:ext>
            </a:extLst>
          </p:cNvPr>
          <p:cNvSpPr txBox="1"/>
          <p:nvPr/>
        </p:nvSpPr>
        <p:spPr>
          <a:xfrm>
            <a:off x="4279900" y="1139587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326291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Jelenlegi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5B6FA-F7CD-4C36-AA1F-9A0DE0305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962" y="1295400"/>
            <a:ext cx="51720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88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Offset limited parallax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B217FF-15A5-4256-BD1D-D0784D404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 </a:t>
            </a:r>
            <a:r>
              <a:rPr lang="en-US" dirty="0" err="1"/>
              <a:t>túl</a:t>
            </a:r>
            <a:r>
              <a:rPr lang="en-US" dirty="0"/>
              <a:t> </a:t>
            </a:r>
            <a:r>
              <a:rPr lang="en-US" dirty="0" err="1"/>
              <a:t>lapos</a:t>
            </a:r>
            <a:r>
              <a:rPr lang="en-US" dirty="0"/>
              <a:t> </a:t>
            </a:r>
            <a:r>
              <a:rPr lang="en-US" dirty="0" err="1"/>
              <a:t>szögben</a:t>
            </a:r>
            <a:r>
              <a:rPr lang="en-US" dirty="0"/>
              <a:t> </a:t>
            </a:r>
            <a:r>
              <a:rPr lang="en-US" dirty="0" err="1"/>
              <a:t>nézünk</a:t>
            </a:r>
            <a:r>
              <a:rPr lang="en-US" dirty="0"/>
              <a:t> </a:t>
            </a:r>
            <a:r>
              <a:rPr lang="en-US" dirty="0" err="1"/>
              <a:t>rá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nagyon</a:t>
            </a:r>
            <a:r>
              <a:rPr lang="en-US" dirty="0"/>
              <a:t> </a:t>
            </a:r>
            <a:r>
              <a:rPr lang="en-US" dirty="0" err="1"/>
              <a:t>artifactos</a:t>
            </a:r>
            <a:endParaRPr lang="en-US" dirty="0"/>
          </a:p>
          <a:p>
            <a:r>
              <a:rPr lang="en-US" dirty="0" err="1"/>
              <a:t>Limitáljuk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eltolást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	- Ha a </a:t>
            </a:r>
            <a:r>
              <a:rPr lang="en-US" dirty="0" err="1"/>
              <a:t>viewDir.z</a:t>
            </a:r>
            <a:r>
              <a:rPr lang="en-US" dirty="0"/>
              <a:t> </a:t>
            </a:r>
            <a:r>
              <a:rPr lang="hu-HU" dirty="0">
                <a:sym typeface="Symbol" pitchFamily="18" charset="2"/>
              </a:rPr>
              <a:t> </a:t>
            </a:r>
            <a:r>
              <a:rPr lang="en-US" dirty="0">
                <a:sym typeface="Symbol" pitchFamily="18" charset="2"/>
              </a:rPr>
              <a:t>1, </a:t>
            </a:r>
            <a:r>
              <a:rPr lang="en-US" dirty="0" err="1">
                <a:sym typeface="Symbol" pitchFamily="18" charset="2"/>
              </a:rPr>
              <a:t>ugyanaz</a:t>
            </a:r>
            <a:br>
              <a:rPr lang="en-US" dirty="0">
                <a:sym typeface="Symbol" pitchFamily="18" charset="2"/>
              </a:rPr>
            </a:br>
            <a:r>
              <a:rPr lang="en-US" dirty="0">
                <a:sym typeface="Symbol" pitchFamily="18" charset="2"/>
              </a:rPr>
              <a:t>	- Ha a </a:t>
            </a:r>
            <a:r>
              <a:rPr lang="en-US" dirty="0" err="1">
                <a:sym typeface="Symbol" pitchFamily="18" charset="2"/>
              </a:rPr>
              <a:t>viewDir.z</a:t>
            </a:r>
            <a:r>
              <a:rPr lang="en-US" dirty="0">
                <a:sym typeface="Symbol" pitchFamily="18" charset="2"/>
              </a:rPr>
              <a:t> </a:t>
            </a:r>
            <a:r>
              <a:rPr lang="hu-HU" dirty="0">
                <a:sym typeface="Symbol" pitchFamily="18" charset="2"/>
              </a:rPr>
              <a:t> </a:t>
            </a:r>
            <a:r>
              <a:rPr lang="en-US" dirty="0">
                <a:sym typeface="Symbol" pitchFamily="18" charset="2"/>
              </a:rPr>
              <a:t>0, </a:t>
            </a:r>
            <a:r>
              <a:rPr lang="en-US" dirty="0" err="1">
                <a:sym typeface="Symbol" pitchFamily="18" charset="2"/>
              </a:rPr>
              <a:t>akkor</a:t>
            </a:r>
            <a:r>
              <a:rPr lang="en-US" dirty="0">
                <a:sym typeface="Symbol" pitchFamily="18" charset="2"/>
              </a:rPr>
              <a:t> ne </a:t>
            </a:r>
            <a:r>
              <a:rPr lang="en-US" dirty="0" err="1">
                <a:sym typeface="Symbol" pitchFamily="18" charset="2"/>
              </a:rPr>
              <a:t>osszunk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vele</a:t>
            </a:r>
            <a:endParaRPr lang="en-US" dirty="0">
              <a:sym typeface="Symbol" pitchFamily="18" charset="2"/>
            </a:endParaRPr>
          </a:p>
          <a:p>
            <a:r>
              <a:rPr lang="en-US" dirty="0" err="1">
                <a:sym typeface="Symbol" pitchFamily="18" charset="2"/>
              </a:rPr>
              <a:t>Ebből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következik</a:t>
            </a:r>
            <a:r>
              <a:rPr lang="en-US" dirty="0">
                <a:sym typeface="Symbol" pitchFamily="18" charset="2"/>
              </a:rPr>
              <a:t>, </a:t>
            </a:r>
            <a:r>
              <a:rPr lang="en-US" dirty="0" err="1">
                <a:sym typeface="Symbol" pitchFamily="18" charset="2"/>
              </a:rPr>
              <a:t>hogy</a:t>
            </a:r>
            <a:r>
              <a:rPr lang="en-US" dirty="0">
                <a:sym typeface="Symbol" pitchFamily="18" charset="2"/>
              </a:rPr>
              <a:t> a .z –vel </a:t>
            </a:r>
            <a:r>
              <a:rPr lang="en-US" dirty="0" err="1">
                <a:sym typeface="Symbol" pitchFamily="18" charset="2"/>
              </a:rPr>
              <a:t>osztás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nem</a:t>
            </a:r>
            <a:r>
              <a:rPr lang="en-US" dirty="0">
                <a:sym typeface="Symbol" pitchFamily="18" charset="2"/>
              </a:rPr>
              <a:t> fog </a:t>
            </a:r>
            <a:r>
              <a:rPr lang="en-US" dirty="0" err="1">
                <a:sym typeface="Symbol" pitchFamily="18" charset="2"/>
              </a:rPr>
              <a:t>kelleni</a:t>
            </a:r>
            <a:endParaRPr lang="en-US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356322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Offset limited parallax</a:t>
            </a:r>
          </a:p>
        </p:txBody>
      </p:sp>
      <p:sp>
        <p:nvSpPr>
          <p:cNvPr id="6" name="Freeform 34">
            <a:extLst>
              <a:ext uri="{FF2B5EF4-FFF2-40B4-BE49-F238E27FC236}">
                <a16:creationId xmlns:a16="http://schemas.microsoft.com/office/drawing/2014/main" id="{A57A83E7-029D-409E-8D64-61FCA7531C5D}"/>
              </a:ext>
            </a:extLst>
          </p:cNvPr>
          <p:cNvSpPr>
            <a:spLocks/>
          </p:cNvSpPr>
          <p:nvPr/>
        </p:nvSpPr>
        <p:spPr bwMode="auto">
          <a:xfrm>
            <a:off x="862419" y="3348613"/>
            <a:ext cx="5486400" cy="876300"/>
          </a:xfrm>
          <a:custGeom>
            <a:avLst/>
            <a:gdLst/>
            <a:ahLst/>
            <a:cxnLst>
              <a:cxn ang="0">
                <a:pos x="0" y="416"/>
              </a:cxn>
              <a:cxn ang="0">
                <a:pos x="432" y="416"/>
              </a:cxn>
              <a:cxn ang="0">
                <a:pos x="528" y="176"/>
              </a:cxn>
              <a:cxn ang="0">
                <a:pos x="1008" y="224"/>
              </a:cxn>
              <a:cxn ang="0">
                <a:pos x="1488" y="128"/>
              </a:cxn>
              <a:cxn ang="0">
                <a:pos x="1584" y="368"/>
              </a:cxn>
              <a:cxn ang="0">
                <a:pos x="1888" y="552"/>
              </a:cxn>
              <a:cxn ang="0">
                <a:pos x="2208" y="368"/>
              </a:cxn>
              <a:cxn ang="0">
                <a:pos x="2680" y="32"/>
              </a:cxn>
              <a:cxn ang="0">
                <a:pos x="3072" y="176"/>
              </a:cxn>
              <a:cxn ang="0">
                <a:pos x="3456" y="320"/>
              </a:cxn>
            </a:cxnLst>
            <a:rect l="0" t="0" r="r" b="b"/>
            <a:pathLst>
              <a:path w="3456" h="552">
                <a:moveTo>
                  <a:pt x="0" y="416"/>
                </a:moveTo>
                <a:cubicBezTo>
                  <a:pt x="172" y="436"/>
                  <a:pt x="344" y="456"/>
                  <a:pt x="432" y="416"/>
                </a:cubicBezTo>
                <a:cubicBezTo>
                  <a:pt x="520" y="376"/>
                  <a:pt x="432" y="208"/>
                  <a:pt x="528" y="176"/>
                </a:cubicBezTo>
                <a:cubicBezTo>
                  <a:pt x="624" y="144"/>
                  <a:pt x="848" y="232"/>
                  <a:pt x="1008" y="224"/>
                </a:cubicBezTo>
                <a:cubicBezTo>
                  <a:pt x="1168" y="216"/>
                  <a:pt x="1392" y="104"/>
                  <a:pt x="1488" y="128"/>
                </a:cubicBezTo>
                <a:cubicBezTo>
                  <a:pt x="1584" y="152"/>
                  <a:pt x="1517" y="297"/>
                  <a:pt x="1584" y="368"/>
                </a:cubicBezTo>
                <a:cubicBezTo>
                  <a:pt x="1651" y="439"/>
                  <a:pt x="1784" y="552"/>
                  <a:pt x="1888" y="552"/>
                </a:cubicBezTo>
                <a:cubicBezTo>
                  <a:pt x="1992" y="552"/>
                  <a:pt x="2076" y="455"/>
                  <a:pt x="2208" y="368"/>
                </a:cubicBezTo>
                <a:cubicBezTo>
                  <a:pt x="2340" y="281"/>
                  <a:pt x="2536" y="64"/>
                  <a:pt x="2680" y="32"/>
                </a:cubicBezTo>
                <a:cubicBezTo>
                  <a:pt x="2824" y="0"/>
                  <a:pt x="2943" y="128"/>
                  <a:pt x="3072" y="176"/>
                </a:cubicBezTo>
                <a:cubicBezTo>
                  <a:pt x="3201" y="224"/>
                  <a:pt x="3324" y="248"/>
                  <a:pt x="3456" y="320"/>
                </a:cubicBezTo>
              </a:path>
            </a:pathLst>
          </a:custGeom>
          <a:noFill/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Text Box 35">
            <a:extLst>
              <a:ext uri="{FF2B5EF4-FFF2-40B4-BE49-F238E27FC236}">
                <a16:creationId xmlns:a16="http://schemas.microsoft.com/office/drawing/2014/main" id="{44D8949C-C916-4A46-8618-D0FF640EF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4625" y="3648384"/>
            <a:ext cx="1934632" cy="369332"/>
          </a:xfrm>
          <a:prstGeom prst="rect">
            <a:avLst/>
          </a:prstGeom>
          <a:noFill/>
          <a:ln w="50800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Displacement map</a:t>
            </a:r>
          </a:p>
        </p:txBody>
      </p:sp>
      <p:sp>
        <p:nvSpPr>
          <p:cNvPr id="8" name="Line 36">
            <a:extLst>
              <a:ext uri="{FF2B5EF4-FFF2-40B4-BE49-F238E27FC236}">
                <a16:creationId xmlns:a16="http://schemas.microsoft.com/office/drawing/2014/main" id="{DB1763E3-DAE0-4914-B864-DE599A4C08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3352800"/>
            <a:ext cx="6477000" cy="0"/>
          </a:xfrm>
          <a:prstGeom prst="line">
            <a:avLst/>
          </a:prstGeom>
          <a:noFill/>
          <a:ln w="50800">
            <a:solidFill>
              <a:srgbClr val="000080"/>
            </a:solidFill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Text Box 37">
            <a:extLst>
              <a:ext uri="{FF2B5EF4-FFF2-40B4-BE49-F238E27FC236}">
                <a16:creationId xmlns:a16="http://schemas.microsoft.com/office/drawing/2014/main" id="{0C4742C1-8C1E-40D2-B157-28D1B50D2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3100" y="2986087"/>
            <a:ext cx="1555750" cy="366713"/>
          </a:xfrm>
          <a:prstGeom prst="rect">
            <a:avLst/>
          </a:prstGeom>
          <a:noFill/>
          <a:ln w="50800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hu-HU" dirty="0"/>
              <a:t>eredeti felület</a:t>
            </a:r>
            <a:endParaRPr lang="en-US" dirty="0"/>
          </a:p>
        </p:txBody>
      </p:sp>
      <p:sp>
        <p:nvSpPr>
          <p:cNvPr id="10" name="Line 38">
            <a:extLst>
              <a:ext uri="{FF2B5EF4-FFF2-40B4-BE49-F238E27FC236}">
                <a16:creationId xmlns:a16="http://schemas.microsoft.com/office/drawing/2014/main" id="{FD5990BA-7D03-4F46-A5C9-D2DD6EB254D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57400" y="2737177"/>
            <a:ext cx="1371588" cy="605422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Line 39">
            <a:extLst>
              <a:ext uri="{FF2B5EF4-FFF2-40B4-BE49-F238E27FC236}">
                <a16:creationId xmlns:a16="http://schemas.microsoft.com/office/drawing/2014/main" id="{5FBC285C-3215-489B-89D4-A540BF11A4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8988" y="3352800"/>
            <a:ext cx="0" cy="611436"/>
          </a:xfrm>
          <a:prstGeom prst="line">
            <a:avLst/>
          </a:prstGeom>
          <a:noFill/>
          <a:ln w="50800">
            <a:solidFill>
              <a:srgbClr val="FF0000"/>
            </a:solidFill>
            <a:prstDash val="sysDot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 40">
            <a:extLst>
              <a:ext uri="{FF2B5EF4-FFF2-40B4-BE49-F238E27FC236}">
                <a16:creationId xmlns:a16="http://schemas.microsoft.com/office/drawing/2014/main" id="{AB6BF1D0-1F99-4EE8-8C2B-0186CA7AB3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3997" y="4220727"/>
            <a:ext cx="6330937" cy="26875"/>
          </a:xfrm>
          <a:prstGeom prst="line">
            <a:avLst/>
          </a:prstGeom>
          <a:noFill/>
          <a:ln w="50800">
            <a:solidFill>
              <a:schemeClr val="tx1"/>
            </a:solidFill>
            <a:prstDash val="dash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Text Box 43">
            <a:extLst>
              <a:ext uri="{FF2B5EF4-FFF2-40B4-BE49-F238E27FC236}">
                <a16:creationId xmlns:a16="http://schemas.microsoft.com/office/drawing/2014/main" id="{7A26EFD9-7157-48A6-8316-D1670F282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2251" y="4345822"/>
            <a:ext cx="1911350" cy="366713"/>
          </a:xfrm>
          <a:prstGeom prst="rect">
            <a:avLst/>
          </a:prstGeom>
          <a:noFill/>
          <a:ln w="50800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hu-HU" dirty="0"/>
              <a:t>új textúra pozíció</a:t>
            </a:r>
            <a:endParaRPr lang="en-US" dirty="0"/>
          </a:p>
        </p:txBody>
      </p:sp>
      <p:grpSp>
        <p:nvGrpSpPr>
          <p:cNvPr id="15" name="Group 44">
            <a:extLst>
              <a:ext uri="{FF2B5EF4-FFF2-40B4-BE49-F238E27FC236}">
                <a16:creationId xmlns:a16="http://schemas.microsoft.com/office/drawing/2014/main" id="{B075098D-43EE-4E3A-BD6A-99316637DB4A}"/>
              </a:ext>
            </a:extLst>
          </p:cNvPr>
          <p:cNvGrpSpPr>
            <a:grpSpLocks/>
          </p:cNvGrpSpPr>
          <p:nvPr/>
        </p:nvGrpSpPr>
        <p:grpSpPr bwMode="auto">
          <a:xfrm rot="1518968">
            <a:off x="313785" y="1744144"/>
            <a:ext cx="833438" cy="820737"/>
            <a:chOff x="720" y="1511"/>
            <a:chExt cx="525" cy="517"/>
          </a:xfrm>
        </p:grpSpPr>
        <p:sp>
          <p:nvSpPr>
            <p:cNvPr id="16" name="Line 45">
              <a:extLst>
                <a:ext uri="{FF2B5EF4-FFF2-40B4-BE49-F238E27FC236}">
                  <a16:creationId xmlns:a16="http://schemas.microsoft.com/office/drawing/2014/main" id="{55FA58E8-936C-4849-93A5-04E804F381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0" y="1625"/>
              <a:ext cx="396" cy="15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46">
              <a:extLst>
                <a:ext uri="{FF2B5EF4-FFF2-40B4-BE49-F238E27FC236}">
                  <a16:creationId xmlns:a16="http://schemas.microsoft.com/office/drawing/2014/main" id="{1F2A4806-7E27-47AE-AF10-47A6CB79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776"/>
              <a:ext cx="396" cy="15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47">
              <a:extLst>
                <a:ext uri="{FF2B5EF4-FFF2-40B4-BE49-F238E27FC236}">
                  <a16:creationId xmlns:a16="http://schemas.microsoft.com/office/drawing/2014/main" id="{6DA1E8F2-FF71-43A2-A397-12F01F946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1650"/>
              <a:ext cx="122" cy="252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48">
              <a:extLst>
                <a:ext uri="{FF2B5EF4-FFF2-40B4-BE49-F238E27FC236}">
                  <a16:creationId xmlns:a16="http://schemas.microsoft.com/office/drawing/2014/main" id="{2729638A-60CB-4968-8CBB-B1DC4E339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" y="1700"/>
              <a:ext cx="61" cy="15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CE63C00B-6470-4F63-A23A-28FF63F02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" y="1524"/>
              <a:ext cx="92" cy="101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96" y="144"/>
                </a:cxn>
                <a:cxn ang="0">
                  <a:pos x="144" y="0"/>
                </a:cxn>
              </a:cxnLst>
              <a:rect l="0" t="0" r="r" b="b"/>
              <a:pathLst>
                <a:path w="144" h="192">
                  <a:moveTo>
                    <a:pt x="0" y="192"/>
                  </a:moveTo>
                  <a:cubicBezTo>
                    <a:pt x="36" y="184"/>
                    <a:pt x="72" y="176"/>
                    <a:pt x="96" y="144"/>
                  </a:cubicBezTo>
                  <a:cubicBezTo>
                    <a:pt x="120" y="112"/>
                    <a:pt x="136" y="32"/>
                    <a:pt x="14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50">
              <a:extLst>
                <a:ext uri="{FF2B5EF4-FFF2-40B4-BE49-F238E27FC236}">
                  <a16:creationId xmlns:a16="http://schemas.microsoft.com/office/drawing/2014/main" id="{7CBC1E59-1E36-4D04-842F-8F1507A5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" y="1543"/>
              <a:ext cx="122" cy="82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132" y="120"/>
                </a:cxn>
                <a:cxn ang="0">
                  <a:pos x="192" y="0"/>
                </a:cxn>
              </a:cxnLst>
              <a:rect l="0" t="0" r="r" b="b"/>
              <a:pathLst>
                <a:path w="192" h="156">
                  <a:moveTo>
                    <a:pt x="0" y="156"/>
                  </a:moveTo>
                  <a:cubicBezTo>
                    <a:pt x="22" y="150"/>
                    <a:pt x="100" y="146"/>
                    <a:pt x="132" y="120"/>
                  </a:cubicBezTo>
                  <a:cubicBezTo>
                    <a:pt x="164" y="94"/>
                    <a:pt x="180" y="25"/>
                    <a:pt x="192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51">
              <a:extLst>
                <a:ext uri="{FF2B5EF4-FFF2-40B4-BE49-F238E27FC236}">
                  <a16:creationId xmlns:a16="http://schemas.microsoft.com/office/drawing/2014/main" id="{10D027AD-21CF-440A-B7A0-1C179F3F1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" y="1902"/>
              <a:ext cx="160" cy="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4" y="48"/>
                </a:cxn>
                <a:cxn ang="0">
                  <a:pos x="252" y="144"/>
                </a:cxn>
              </a:cxnLst>
              <a:rect l="0" t="0" r="r" b="b"/>
              <a:pathLst>
                <a:path w="252" h="144">
                  <a:moveTo>
                    <a:pt x="0" y="0"/>
                  </a:moveTo>
                  <a:cubicBezTo>
                    <a:pt x="56" y="8"/>
                    <a:pt x="102" y="24"/>
                    <a:pt x="144" y="48"/>
                  </a:cubicBezTo>
                  <a:cubicBezTo>
                    <a:pt x="186" y="72"/>
                    <a:pt x="230" y="124"/>
                    <a:pt x="252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52">
              <a:extLst>
                <a:ext uri="{FF2B5EF4-FFF2-40B4-BE49-F238E27FC236}">
                  <a16:creationId xmlns:a16="http://schemas.microsoft.com/office/drawing/2014/main" id="{D4CAC37C-19B2-4D6B-87CA-F535BDFDF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" y="1902"/>
              <a:ext cx="92" cy="1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0" y="144"/>
                </a:cxn>
                <a:cxn ang="0">
                  <a:pos x="144" y="240"/>
                </a:cxn>
              </a:cxnLst>
              <a:rect l="0" t="0" r="r" b="b"/>
              <a:pathLst>
                <a:path w="144" h="240">
                  <a:moveTo>
                    <a:pt x="0" y="0"/>
                  </a:moveTo>
                  <a:cubicBezTo>
                    <a:pt x="20" y="24"/>
                    <a:pt x="96" y="104"/>
                    <a:pt x="120" y="144"/>
                  </a:cubicBezTo>
                  <a:cubicBezTo>
                    <a:pt x="144" y="184"/>
                    <a:pt x="139" y="220"/>
                    <a:pt x="144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53">
              <a:extLst>
                <a:ext uri="{FF2B5EF4-FFF2-40B4-BE49-F238E27FC236}">
                  <a16:creationId xmlns:a16="http://schemas.microsoft.com/office/drawing/2014/main" id="{0405986B-B290-4BBF-9443-301C725C9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" y="1902"/>
              <a:ext cx="31" cy="1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144"/>
                </a:cxn>
                <a:cxn ang="0">
                  <a:pos x="0" y="240"/>
                </a:cxn>
              </a:cxnLst>
              <a:rect l="0" t="0" r="r" b="b"/>
              <a:pathLst>
                <a:path w="48" h="240">
                  <a:moveTo>
                    <a:pt x="0" y="0"/>
                  </a:moveTo>
                  <a:cubicBezTo>
                    <a:pt x="24" y="52"/>
                    <a:pt x="48" y="104"/>
                    <a:pt x="48" y="144"/>
                  </a:cubicBezTo>
                  <a:cubicBezTo>
                    <a:pt x="48" y="184"/>
                    <a:pt x="24" y="212"/>
                    <a:pt x="0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54">
              <a:extLst>
                <a:ext uri="{FF2B5EF4-FFF2-40B4-BE49-F238E27FC236}">
                  <a16:creationId xmlns:a16="http://schemas.microsoft.com/office/drawing/2014/main" id="{B29B1EB0-12C8-4A7B-AB80-8B641BA4B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" y="1511"/>
              <a:ext cx="33" cy="114"/>
            </a:xfrm>
            <a:custGeom>
              <a:avLst/>
              <a:gdLst/>
              <a:ahLst/>
              <a:cxnLst>
                <a:cxn ang="0">
                  <a:pos x="0" y="216"/>
                </a:cxn>
                <a:cxn ang="0">
                  <a:pos x="48" y="96"/>
                </a:cxn>
                <a:cxn ang="0">
                  <a:pos x="24" y="0"/>
                </a:cxn>
              </a:cxnLst>
              <a:rect l="0" t="0" r="r" b="b"/>
              <a:pathLst>
                <a:path w="52" h="216">
                  <a:moveTo>
                    <a:pt x="0" y="216"/>
                  </a:moveTo>
                  <a:cubicBezTo>
                    <a:pt x="8" y="196"/>
                    <a:pt x="44" y="132"/>
                    <a:pt x="48" y="96"/>
                  </a:cubicBezTo>
                  <a:cubicBezTo>
                    <a:pt x="52" y="60"/>
                    <a:pt x="29" y="20"/>
                    <a:pt x="2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" name="Line 57">
            <a:extLst>
              <a:ext uri="{FF2B5EF4-FFF2-40B4-BE49-F238E27FC236}">
                <a16:creationId xmlns:a16="http://schemas.microsoft.com/office/drawing/2014/main" id="{DE49CD96-BE0F-4EA4-A67F-6FD1BAC80E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8397" y="2777169"/>
            <a:ext cx="0" cy="1600200"/>
          </a:xfrm>
          <a:prstGeom prst="line">
            <a:avLst/>
          </a:prstGeom>
          <a:noFill/>
          <a:ln w="12700" cap="rnd">
            <a:solidFill>
              <a:srgbClr val="800080"/>
            </a:solidFill>
            <a:prstDash val="sysDot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" name="Freeform 58">
            <a:extLst>
              <a:ext uri="{FF2B5EF4-FFF2-40B4-BE49-F238E27FC236}">
                <a16:creationId xmlns:a16="http://schemas.microsoft.com/office/drawing/2014/main" id="{8432ED0B-DB59-43AB-BA67-77D26495E22F}"/>
              </a:ext>
            </a:extLst>
          </p:cNvPr>
          <p:cNvSpPr>
            <a:spLocks/>
          </p:cNvSpPr>
          <p:nvPr/>
        </p:nvSpPr>
        <p:spPr bwMode="auto">
          <a:xfrm>
            <a:off x="4671738" y="2853313"/>
            <a:ext cx="1588" cy="4953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12"/>
              </a:cxn>
            </a:cxnLst>
            <a:rect l="0" t="0" r="r" b="b"/>
            <a:pathLst>
              <a:path w="1" h="312">
                <a:moveTo>
                  <a:pt x="0" y="0"/>
                </a:moveTo>
                <a:lnTo>
                  <a:pt x="0" y="312"/>
                </a:lnTo>
              </a:path>
            </a:pathLst>
          </a:custGeom>
          <a:noFill/>
          <a:ln w="25400" cap="flat" cmpd="sng">
            <a:solidFill>
              <a:srgbClr val="80008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" name="Line 59">
            <a:extLst>
              <a:ext uri="{FF2B5EF4-FFF2-40B4-BE49-F238E27FC236}">
                <a16:creationId xmlns:a16="http://schemas.microsoft.com/office/drawing/2014/main" id="{EE4074D3-9CB3-481F-AABC-2FDD202C6B8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63807" y="4209502"/>
            <a:ext cx="0" cy="838200"/>
          </a:xfrm>
          <a:prstGeom prst="line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" name="Text Box 60">
            <a:extLst>
              <a:ext uri="{FF2B5EF4-FFF2-40B4-BE49-F238E27FC236}">
                <a16:creationId xmlns:a16="http://schemas.microsoft.com/office/drawing/2014/main" id="{98BABF1A-7A8C-49D4-B956-DE62B5131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690" y="2297330"/>
            <a:ext cx="717550" cy="366713"/>
          </a:xfrm>
          <a:prstGeom prst="rect">
            <a:avLst/>
          </a:prstGeom>
          <a:noFill/>
          <a:ln w="50800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scale</a:t>
            </a:r>
          </a:p>
        </p:txBody>
      </p:sp>
      <p:sp>
        <p:nvSpPr>
          <p:cNvPr id="33" name="Oval 62">
            <a:extLst>
              <a:ext uri="{FF2B5EF4-FFF2-40B4-BE49-F238E27FC236}">
                <a16:creationId xmlns:a16="http://schemas.microsoft.com/office/drawing/2014/main" id="{46B0000E-D739-4307-AA2B-C7CF7D7C1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1726" y="4147828"/>
            <a:ext cx="1524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Arc 63">
            <a:extLst>
              <a:ext uri="{FF2B5EF4-FFF2-40B4-BE49-F238E27FC236}">
                <a16:creationId xmlns:a16="http://schemas.microsoft.com/office/drawing/2014/main" id="{67CFC91E-0A17-4208-8427-78BF3B520E5B}"/>
              </a:ext>
            </a:extLst>
          </p:cNvPr>
          <p:cNvSpPr>
            <a:spLocks/>
          </p:cNvSpPr>
          <p:nvPr/>
        </p:nvSpPr>
        <p:spPr bwMode="auto">
          <a:xfrm rot="10107907" flipH="1">
            <a:off x="3371970" y="3415964"/>
            <a:ext cx="569607" cy="49633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0800">
            <a:solidFill>
              <a:srgbClr val="800080"/>
            </a:solidFill>
            <a:round/>
            <a:headEnd/>
            <a:tailEnd type="triangl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Line 39">
            <a:extLst>
              <a:ext uri="{FF2B5EF4-FFF2-40B4-BE49-F238E27FC236}">
                <a16:creationId xmlns:a16="http://schemas.microsoft.com/office/drawing/2014/main" id="{7A21370F-3D71-4D2E-A4E9-D40E30E78F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7926" y="3342598"/>
            <a:ext cx="0" cy="866903"/>
          </a:xfrm>
          <a:prstGeom prst="line">
            <a:avLst/>
          </a:prstGeom>
          <a:noFill/>
          <a:ln w="50800">
            <a:solidFill>
              <a:srgbClr val="00B0F0"/>
            </a:solidFill>
            <a:prstDash val="sysDot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9868F693-C0C6-428D-936C-15D6AB48E35B}"/>
              </a:ext>
            </a:extLst>
          </p:cNvPr>
          <p:cNvSpPr/>
          <p:nvPr/>
        </p:nvSpPr>
        <p:spPr>
          <a:xfrm rot="5400000">
            <a:off x="3555559" y="2323775"/>
            <a:ext cx="205796" cy="45893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33C952-91CE-4BAB-B0AD-9315E583984E}"/>
              </a:ext>
            </a:extLst>
          </p:cNvPr>
          <p:cNvSpPr txBox="1"/>
          <p:nvPr/>
        </p:nvSpPr>
        <p:spPr>
          <a:xfrm>
            <a:off x="3401735" y="2082817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dxy</a:t>
            </a:r>
            <a:endParaRPr lang="hu-HU" dirty="0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F05845F5-93C3-4321-B3CF-7E9172B00A7A}"/>
              </a:ext>
            </a:extLst>
          </p:cNvPr>
          <p:cNvSpPr/>
          <p:nvPr/>
        </p:nvSpPr>
        <p:spPr>
          <a:xfrm rot="5400000">
            <a:off x="2623692" y="1888757"/>
            <a:ext cx="205796" cy="133838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401FE4-4F67-447A-B4A8-D8AA8DCE3F40}"/>
              </a:ext>
            </a:extLst>
          </p:cNvPr>
          <p:cNvSpPr txBox="1"/>
          <p:nvPr/>
        </p:nvSpPr>
        <p:spPr>
          <a:xfrm>
            <a:off x="2183980" y="2087027"/>
            <a:ext cx="113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viewDir.xy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940948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hu-HU" sz="2400" dirty="0"/>
              <a:t>float2 </a:t>
            </a:r>
            <a:r>
              <a:rPr lang="en-US" sz="2400" dirty="0" err="1"/>
              <a:t>offset_limited</a:t>
            </a:r>
            <a:r>
              <a:rPr lang="en-US" sz="2400" dirty="0"/>
              <a:t>_</a:t>
            </a:r>
            <a:r>
              <a:rPr lang="hu-HU" sz="2400" dirty="0" err="1"/>
              <a:t>parallax</a:t>
            </a:r>
            <a:r>
              <a:rPr lang="hu-HU" sz="2400" dirty="0"/>
              <a:t>(float2 </a:t>
            </a:r>
            <a:r>
              <a:rPr lang="hu-HU" sz="2400" dirty="0" err="1"/>
              <a:t>tex</a:t>
            </a:r>
            <a:r>
              <a:rPr lang="hu-HU" sz="2400" dirty="0"/>
              <a:t>, float3 </a:t>
            </a:r>
            <a:r>
              <a:rPr lang="hu-HU" sz="2400" dirty="0" err="1"/>
              <a:t>viewDirTS</a:t>
            </a:r>
            <a:r>
              <a:rPr lang="hu-HU" sz="2400" dirty="0"/>
              <a:t>)</a:t>
            </a:r>
          </a:p>
          <a:p>
            <a:r>
              <a:rPr lang="hu-HU" sz="2400" dirty="0"/>
              <a:t>{</a:t>
            </a:r>
          </a:p>
          <a:p>
            <a:r>
              <a:rPr lang="hu-HU" sz="2400" dirty="0"/>
              <a:t>    </a:t>
            </a:r>
            <a:r>
              <a:rPr lang="hu-HU" sz="2400" dirty="0" err="1"/>
              <a:t>float</a:t>
            </a:r>
            <a:r>
              <a:rPr lang="hu-HU" sz="2400" dirty="0"/>
              <a:t> </a:t>
            </a:r>
            <a:r>
              <a:rPr lang="hu-HU" sz="2400" dirty="0" err="1"/>
              <a:t>height</a:t>
            </a:r>
            <a:r>
              <a:rPr lang="hu-HU" sz="2400" dirty="0"/>
              <a:t> = </a:t>
            </a:r>
            <a:r>
              <a:rPr lang="hu-HU" sz="2400" dirty="0" err="1"/>
              <a:t>DepthAt</a:t>
            </a:r>
            <a:r>
              <a:rPr lang="hu-HU" sz="2400" dirty="0"/>
              <a:t>(</a:t>
            </a:r>
            <a:r>
              <a:rPr lang="hu-HU" sz="2400" dirty="0" err="1"/>
              <a:t>tex</a:t>
            </a:r>
            <a:r>
              <a:rPr lang="hu-HU" sz="2400" dirty="0"/>
              <a:t>) * HEIGHT_SCALE;</a:t>
            </a:r>
          </a:p>
          <a:p>
            <a:r>
              <a:rPr lang="hu-HU" sz="2400" dirty="0"/>
              <a:t>    float2 </a:t>
            </a:r>
            <a:r>
              <a:rPr lang="hu-HU" sz="2400" dirty="0" err="1"/>
              <a:t>dtxy</a:t>
            </a:r>
            <a:r>
              <a:rPr lang="hu-HU" sz="2400" dirty="0"/>
              <a:t> = (</a:t>
            </a:r>
            <a:r>
              <a:rPr lang="hu-HU" sz="2400" dirty="0" err="1"/>
              <a:t>viewDirTS.xy</a:t>
            </a:r>
            <a:r>
              <a:rPr lang="hu-HU" sz="2400" dirty="0"/>
              <a:t> </a:t>
            </a:r>
            <a:r>
              <a:rPr lang="hu-HU" sz="2400" strike="sngStrike" dirty="0">
                <a:solidFill>
                  <a:srgbClr val="FF0000"/>
                </a:solidFill>
              </a:rPr>
              <a:t>/ </a:t>
            </a:r>
            <a:r>
              <a:rPr lang="hu-HU" sz="2400" strike="sngStrike" dirty="0" err="1">
                <a:solidFill>
                  <a:srgbClr val="FF0000"/>
                </a:solidFill>
              </a:rPr>
              <a:t>viewDirTS.z</a:t>
            </a:r>
            <a:r>
              <a:rPr lang="hu-HU" sz="2400" dirty="0"/>
              <a:t>) * </a:t>
            </a:r>
            <a:r>
              <a:rPr lang="hu-HU" sz="2400" dirty="0" err="1"/>
              <a:t>height</a:t>
            </a:r>
            <a:r>
              <a:rPr lang="hu-HU" sz="2400" dirty="0"/>
              <a:t>;</a:t>
            </a:r>
          </a:p>
          <a:p>
            <a:r>
              <a:rPr lang="hu-HU" sz="2400" dirty="0"/>
              <a:t>    </a:t>
            </a:r>
            <a:r>
              <a:rPr lang="hu-HU" sz="2400" dirty="0" err="1"/>
              <a:t>return</a:t>
            </a:r>
            <a:r>
              <a:rPr lang="hu-HU" sz="2400" dirty="0"/>
              <a:t> </a:t>
            </a:r>
            <a:r>
              <a:rPr lang="hu-HU" sz="2400" dirty="0" err="1"/>
              <a:t>tex</a:t>
            </a:r>
            <a:r>
              <a:rPr lang="hu-HU" sz="2400" dirty="0"/>
              <a:t> - </a:t>
            </a:r>
            <a:r>
              <a:rPr lang="hu-HU" sz="2400" dirty="0" err="1"/>
              <a:t>dtxy</a:t>
            </a:r>
            <a:r>
              <a:rPr lang="hu-HU" sz="2400" dirty="0"/>
              <a:t>;</a:t>
            </a:r>
          </a:p>
          <a:p>
            <a:r>
              <a:rPr lang="hu-HU" sz="2400" dirty="0"/>
              <a:t>}</a:t>
            </a:r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offset_limited_parallax</a:t>
            </a:r>
            <a:r>
              <a:rPr lang="en-US" sz="4000" dirty="0"/>
              <a:t> </a:t>
            </a:r>
            <a:r>
              <a:rPr lang="en-US" sz="2400" dirty="0"/>
              <a:t>(PS)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32492276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Jelenlegi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F3D46-5B9F-4BDC-A31D-D1D639FFB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611187"/>
            <a:ext cx="2076450" cy="5972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31F611-67C2-4DA7-9326-6241D142C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300" y="639762"/>
            <a:ext cx="16192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781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Hova</a:t>
            </a:r>
            <a:r>
              <a:rPr lang="en-US" dirty="0"/>
              <a:t> </a:t>
            </a:r>
            <a:r>
              <a:rPr lang="en-US" dirty="0" err="1"/>
              <a:t>tovább</a:t>
            </a:r>
            <a:r>
              <a:rPr lang="en-US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B217FF-15A5-4256-BD1D-D0784D404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 </a:t>
            </a:r>
            <a:r>
              <a:rPr lang="en-US" dirty="0" err="1"/>
              <a:t>érdeklődők</a:t>
            </a:r>
            <a:r>
              <a:rPr lang="en-US" dirty="0"/>
              <a:t> </a:t>
            </a:r>
            <a:r>
              <a:rPr lang="en-US" dirty="0" err="1"/>
              <a:t>számára</a:t>
            </a:r>
            <a:r>
              <a:rPr lang="en-US" dirty="0"/>
              <a:t>: a parallax </a:t>
            </a:r>
            <a:r>
              <a:rPr lang="en-US" dirty="0" err="1"/>
              <a:t>hatást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tovább</a:t>
            </a:r>
            <a:r>
              <a:rPr lang="en-US" dirty="0"/>
              <a:t> </a:t>
            </a:r>
            <a:r>
              <a:rPr lang="en-US" dirty="0" err="1"/>
              <a:t>fokozni</a:t>
            </a:r>
            <a:r>
              <a:rPr lang="en-US" dirty="0"/>
              <a:t> </a:t>
            </a:r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irányba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ym typeface="Symbol" pitchFamily="18" charset="2"/>
              </a:rPr>
              <a:t>Linear search parallax</a:t>
            </a:r>
          </a:p>
          <a:p>
            <a:pPr lvl="1"/>
            <a:r>
              <a:rPr lang="en-US" dirty="0">
                <a:sym typeface="Symbol" pitchFamily="18" charset="2"/>
              </a:rPr>
              <a:t>Occlusion parallax</a:t>
            </a:r>
          </a:p>
          <a:p>
            <a:pPr marL="0" indent="0">
              <a:buNone/>
            </a:pPr>
            <a:endParaRPr lang="en-US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01793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std::vector&lt;unsigned int&gt; indices;</a:t>
            </a:r>
          </a:p>
          <a:p>
            <a:r>
              <a:rPr lang="en-US" sz="2000" dirty="0"/>
              <a:t>std::vector&lt;</a:t>
            </a:r>
            <a:r>
              <a:rPr lang="en-US" sz="2000" dirty="0" err="1">
                <a:solidFill>
                  <a:srgbClr val="FF0000"/>
                </a:solidFill>
              </a:rPr>
              <a:t>PNTTB_Vertex</a:t>
            </a:r>
            <a:r>
              <a:rPr lang="en-US" sz="2000" dirty="0"/>
              <a:t>&gt; vertices;</a:t>
            </a:r>
          </a:p>
          <a:p>
            <a:r>
              <a:rPr lang="en-US" sz="2000" dirty="0" err="1"/>
              <a:t>indices.reserve</a:t>
            </a:r>
            <a:r>
              <a:rPr lang="en-US" sz="2000" dirty="0"/>
              <a:t>(mesh-&gt;</a:t>
            </a:r>
            <a:r>
              <a:rPr lang="en-US" sz="2000" dirty="0" err="1"/>
              <a:t>mNumFaces</a:t>
            </a:r>
            <a:r>
              <a:rPr lang="en-US" sz="2000" dirty="0"/>
              <a:t>);</a:t>
            </a:r>
          </a:p>
          <a:p>
            <a:r>
              <a:rPr lang="en-US" sz="2000" dirty="0" err="1"/>
              <a:t>vertices.reserve</a:t>
            </a:r>
            <a:r>
              <a:rPr lang="en-US" sz="2000" dirty="0"/>
              <a:t>(mesh-&gt;</a:t>
            </a:r>
            <a:r>
              <a:rPr lang="en-US" sz="2000" dirty="0" err="1"/>
              <a:t>mNumVertices</a:t>
            </a:r>
            <a:r>
              <a:rPr lang="en-US" sz="2000" dirty="0"/>
              <a:t>);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PNTTB_Vertex</a:t>
            </a:r>
            <a:r>
              <a:rPr lang="en-US" sz="2000" dirty="0"/>
              <a:t> v;</a:t>
            </a:r>
          </a:p>
          <a:p>
            <a:endParaRPr lang="en-US" sz="2000" dirty="0"/>
          </a:p>
          <a:p>
            <a:r>
              <a:rPr lang="en-US" sz="2000" dirty="0"/>
              <a:t>for(unsigned int </a:t>
            </a:r>
            <a:r>
              <a:rPr lang="en-US" sz="2000" dirty="0" err="1"/>
              <a:t>i</a:t>
            </a:r>
            <a:r>
              <a:rPr lang="en-US" sz="2000" dirty="0"/>
              <a:t> = 0; </a:t>
            </a:r>
            <a:r>
              <a:rPr lang="en-US" sz="2000" dirty="0" err="1"/>
              <a:t>i</a:t>
            </a:r>
            <a:r>
              <a:rPr lang="en-US" sz="2000" dirty="0"/>
              <a:t> &lt; mesh-&gt;</a:t>
            </a:r>
            <a:r>
              <a:rPr lang="en-US" sz="2000" dirty="0" err="1"/>
              <a:t>mNumVertices</a:t>
            </a:r>
            <a:r>
              <a:rPr lang="en-US" sz="2000" dirty="0"/>
              <a:t>; ++</a:t>
            </a:r>
            <a:r>
              <a:rPr lang="en-US" sz="2000" dirty="0" err="1"/>
              <a:t>i</a:t>
            </a:r>
            <a:r>
              <a:rPr lang="en-US" sz="2000" dirty="0"/>
              <a:t>) {</a:t>
            </a:r>
          </a:p>
          <a:p>
            <a:r>
              <a:rPr lang="en-US" sz="2000" dirty="0"/>
              <a:t>	[...]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 err="1">
                <a:solidFill>
                  <a:srgbClr val="FF0000"/>
                </a:solidFill>
              </a:rPr>
              <a:t>v.tangent.x</a:t>
            </a:r>
            <a:r>
              <a:rPr lang="en-US" sz="2000" dirty="0">
                <a:solidFill>
                  <a:srgbClr val="FF0000"/>
                </a:solidFill>
              </a:rPr>
              <a:t> = mesh-&gt;</a:t>
            </a:r>
            <a:r>
              <a:rPr lang="en-US" sz="2000" dirty="0" err="1">
                <a:solidFill>
                  <a:srgbClr val="FF0000"/>
                </a:solidFill>
              </a:rPr>
              <a:t>mTangents</a:t>
            </a:r>
            <a:r>
              <a:rPr lang="en-US" sz="2000" dirty="0">
                <a:solidFill>
                  <a:srgbClr val="FF0000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].x;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 err="1">
                <a:solidFill>
                  <a:srgbClr val="FF0000"/>
                </a:solidFill>
              </a:rPr>
              <a:t>v.tangent.y</a:t>
            </a:r>
            <a:r>
              <a:rPr lang="en-US" sz="2000" dirty="0">
                <a:solidFill>
                  <a:srgbClr val="FF0000"/>
                </a:solidFill>
              </a:rPr>
              <a:t> = mesh-&gt;</a:t>
            </a:r>
            <a:r>
              <a:rPr lang="en-US" sz="2000" dirty="0" err="1">
                <a:solidFill>
                  <a:srgbClr val="FF0000"/>
                </a:solidFill>
              </a:rPr>
              <a:t>mTangents</a:t>
            </a:r>
            <a:r>
              <a:rPr lang="en-US" sz="2000" dirty="0">
                <a:solidFill>
                  <a:srgbClr val="FF0000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].y;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 err="1">
                <a:solidFill>
                  <a:srgbClr val="FF0000"/>
                </a:solidFill>
              </a:rPr>
              <a:t>v.tangent.z</a:t>
            </a:r>
            <a:r>
              <a:rPr lang="en-US" sz="2000" dirty="0">
                <a:solidFill>
                  <a:srgbClr val="FF0000"/>
                </a:solidFill>
              </a:rPr>
              <a:t> = mesh-&gt;</a:t>
            </a:r>
            <a:r>
              <a:rPr lang="en-US" sz="2000" dirty="0" err="1">
                <a:solidFill>
                  <a:srgbClr val="FF0000"/>
                </a:solidFill>
              </a:rPr>
              <a:t>mTangents</a:t>
            </a:r>
            <a:r>
              <a:rPr lang="en-US" sz="2000" dirty="0">
                <a:solidFill>
                  <a:srgbClr val="FF0000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].z;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 err="1">
                <a:solidFill>
                  <a:srgbClr val="FF0000"/>
                </a:solidFill>
              </a:rPr>
              <a:t>v.binormal.x</a:t>
            </a:r>
            <a:r>
              <a:rPr lang="en-US" sz="2000" dirty="0">
                <a:solidFill>
                  <a:srgbClr val="FF0000"/>
                </a:solidFill>
              </a:rPr>
              <a:t> = mesh-&gt;</a:t>
            </a:r>
            <a:r>
              <a:rPr lang="en-US" sz="2000" dirty="0" err="1">
                <a:solidFill>
                  <a:srgbClr val="FF0000"/>
                </a:solidFill>
              </a:rPr>
              <a:t>mBitangents</a:t>
            </a:r>
            <a:r>
              <a:rPr lang="en-US" sz="2000" dirty="0">
                <a:solidFill>
                  <a:srgbClr val="FF0000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].x;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 err="1">
                <a:solidFill>
                  <a:srgbClr val="FF0000"/>
                </a:solidFill>
              </a:rPr>
              <a:t>v.binormal.y</a:t>
            </a:r>
            <a:r>
              <a:rPr lang="en-US" sz="2000" dirty="0">
                <a:solidFill>
                  <a:srgbClr val="FF0000"/>
                </a:solidFill>
              </a:rPr>
              <a:t> = mesh-&gt;</a:t>
            </a:r>
            <a:r>
              <a:rPr lang="en-US" sz="2000" dirty="0" err="1">
                <a:solidFill>
                  <a:srgbClr val="FF0000"/>
                </a:solidFill>
              </a:rPr>
              <a:t>mBitangents</a:t>
            </a:r>
            <a:r>
              <a:rPr lang="en-US" sz="2000" dirty="0">
                <a:solidFill>
                  <a:srgbClr val="FF0000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].y;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 err="1">
                <a:solidFill>
                  <a:srgbClr val="FF0000"/>
                </a:solidFill>
              </a:rPr>
              <a:t>v.binormal.z</a:t>
            </a:r>
            <a:r>
              <a:rPr lang="en-US" sz="2000" dirty="0">
                <a:solidFill>
                  <a:srgbClr val="FF0000"/>
                </a:solidFill>
              </a:rPr>
              <a:t> = mesh-&gt;</a:t>
            </a:r>
            <a:r>
              <a:rPr lang="en-US" sz="2000" dirty="0" err="1">
                <a:solidFill>
                  <a:srgbClr val="FF0000"/>
                </a:solidFill>
              </a:rPr>
              <a:t>mBitangents</a:t>
            </a:r>
            <a:r>
              <a:rPr lang="en-US" sz="2000" dirty="0">
                <a:solidFill>
                  <a:srgbClr val="FF0000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].z;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vertices.emplace_back</a:t>
            </a:r>
            <a:r>
              <a:rPr lang="en-US" sz="2000" dirty="0"/>
              <a:t>(v);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/>
              <a:t>Egg/Importer.cpp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521663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000" dirty="0"/>
              <a:t>Egg::Mesh::Geometry::P geometry = Egg::Mesh::</a:t>
            </a:r>
            <a:r>
              <a:rPr lang="en-US" sz="2000" dirty="0" err="1"/>
              <a:t>IndexedGeometry</a:t>
            </a:r>
            <a:r>
              <a:rPr lang="en-US" sz="2000" dirty="0"/>
              <a:t>::Create(device, &amp;(vertices.at(0)), (unsigned int)(</a:t>
            </a:r>
            <a:r>
              <a:rPr lang="en-US" sz="2000" dirty="0" err="1"/>
              <a:t>vertices.size</a:t>
            </a:r>
            <a:r>
              <a:rPr lang="en-US" sz="2000" dirty="0"/>
              <a:t>() * </a:t>
            </a:r>
            <a:r>
              <a:rPr lang="en-US" sz="2000" dirty="0" err="1"/>
              <a:t>sizeof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FF0000"/>
                </a:solidFill>
              </a:rPr>
              <a:t>PNTTB_Vertex</a:t>
            </a:r>
            <a:r>
              <a:rPr lang="en-US" sz="2000" dirty="0"/>
              <a:t>)), (unsigned int) </a:t>
            </a:r>
            <a:r>
              <a:rPr lang="en-US" sz="2000" dirty="0" err="1"/>
              <a:t>sizeof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FF0000"/>
                </a:solidFill>
              </a:rPr>
              <a:t>PNTTB_Vertex</a:t>
            </a:r>
            <a:r>
              <a:rPr lang="en-US" sz="2000" dirty="0"/>
              <a:t>),</a:t>
            </a:r>
          </a:p>
          <a:p>
            <a:r>
              <a:rPr lang="en-US" sz="2000" dirty="0"/>
              <a:t>	&amp;(indices.at(0)), (unsigned int)(</a:t>
            </a:r>
            <a:r>
              <a:rPr lang="en-US" sz="2000" dirty="0" err="1"/>
              <a:t>indices.size</a:t>
            </a:r>
            <a:r>
              <a:rPr lang="en-US" sz="2000" dirty="0"/>
              <a:t>() * 4), DXGI_FORMAT_R32_UINT);</a:t>
            </a:r>
          </a:p>
          <a:p>
            <a:endParaRPr lang="en-US" sz="2000" dirty="0"/>
          </a:p>
          <a:p>
            <a:r>
              <a:rPr lang="en-US" sz="2000" dirty="0"/>
              <a:t>geometry-&gt;</a:t>
            </a:r>
            <a:r>
              <a:rPr lang="en-US" sz="2000" dirty="0" err="1"/>
              <a:t>AddInputElement</a:t>
            </a:r>
            <a:r>
              <a:rPr lang="en-US" sz="2000" dirty="0"/>
              <a:t>({ "POSITION", 0, DXGI_FORMAT_R32G32B32_FLOAT, 0, 0, D3D12_INPUT_CLASSIFICATION_PER_VERTEX_DATA, 0 });</a:t>
            </a:r>
          </a:p>
          <a:p>
            <a:r>
              <a:rPr lang="en-US" sz="2000" dirty="0"/>
              <a:t>geometry-&gt;</a:t>
            </a:r>
            <a:r>
              <a:rPr lang="en-US" sz="2000" dirty="0" err="1"/>
              <a:t>AddInputElement</a:t>
            </a:r>
            <a:r>
              <a:rPr lang="en-US" sz="2000" dirty="0"/>
              <a:t>({ "NORMAL", 0, DXGI_FORMAT_R32G32B32_FLOAT, 0, 12, D3D12_INPUT_CLASSIFICATION_PER_VERTEX_DATA, 0 });</a:t>
            </a:r>
          </a:p>
          <a:p>
            <a:r>
              <a:rPr lang="en-US" sz="2000" dirty="0"/>
              <a:t>geometry-&gt;</a:t>
            </a:r>
            <a:r>
              <a:rPr lang="en-US" sz="2000" dirty="0" err="1"/>
              <a:t>AddInputElement</a:t>
            </a:r>
            <a:r>
              <a:rPr lang="en-US" sz="2000" dirty="0"/>
              <a:t>({ "TEXCOORD", 0, DXGI_FORMAT_R32G32_FLOAT, 0, 24, D3D12_INPUT_CLASSIFICATION_PER_VERTEX_DATA, 0 });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geometry-&gt;</a:t>
            </a:r>
            <a:r>
              <a:rPr lang="en-US" sz="2000" dirty="0" err="1">
                <a:solidFill>
                  <a:srgbClr val="FF0000"/>
                </a:solidFill>
              </a:rPr>
              <a:t>AddInputElement</a:t>
            </a:r>
            <a:r>
              <a:rPr lang="en-US" sz="2000" dirty="0">
                <a:solidFill>
                  <a:srgbClr val="FF0000"/>
                </a:solidFill>
              </a:rPr>
              <a:t>({ "TANGENT", 0, DXGI_FORMAT_R32G32B32_FLOAT, 0, 32, D3D12_INPUT_CLASSIFICATION_PER_VERTEX_DATA, 0 });</a:t>
            </a:r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geometry-&gt;</a:t>
            </a:r>
            <a:r>
              <a:rPr lang="en-US" sz="2000" dirty="0" err="1">
                <a:solidFill>
                  <a:srgbClr val="FF0000"/>
                </a:solidFill>
              </a:rPr>
              <a:t>AddInputElement</a:t>
            </a:r>
            <a:r>
              <a:rPr lang="en-US" sz="2000" dirty="0">
                <a:solidFill>
                  <a:srgbClr val="FF0000"/>
                </a:solidFill>
              </a:rPr>
              <a:t>({ "BINORMAL", 0, DXGI_FORMAT_R32G32B32_FLOAT, 0, 44, D3D12_INPUT_CLASSIFICATION_PER_VERTEX_DATA, 0 });</a:t>
            </a:r>
          </a:p>
          <a:p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/>
              <a:t>Egg/Importer.cpp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843421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8382</TotalTime>
  <Words>8775</Words>
  <Application>Microsoft Office PowerPoint</Application>
  <PresentationFormat>On-screen Show (4:3)</PresentationFormat>
  <Paragraphs>878</Paragraphs>
  <Slides>77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Arial</vt:lpstr>
      <vt:lpstr>Calibri</vt:lpstr>
      <vt:lpstr>Courier New</vt:lpstr>
      <vt:lpstr>Office-téma</vt:lpstr>
      <vt:lpstr>GraphGame ggl007-Normal</vt:lpstr>
      <vt:lpstr>Előkészületek</vt:lpstr>
      <vt:lpstr>Mire jó a normal map?</vt:lpstr>
      <vt:lpstr>Roadmap</vt:lpstr>
      <vt:lpstr>Egg/Vertex.h</vt:lpstr>
      <vt:lpstr>Egg/Importer.h – NOTE!</vt:lpstr>
      <vt:lpstr>Egg/Importer.cpp</vt:lpstr>
      <vt:lpstr>Egg/Importer.cpp</vt:lpstr>
      <vt:lpstr>Egg/Importer.cpp</vt:lpstr>
      <vt:lpstr>ggl005App.h</vt:lpstr>
      <vt:lpstr>CreateResources()</vt:lpstr>
      <vt:lpstr>LoadAssets()</vt:lpstr>
      <vt:lpstr>LoadAssets()</vt:lpstr>
      <vt:lpstr>UploadResources()</vt:lpstr>
      <vt:lpstr>Roadmap</vt:lpstr>
      <vt:lpstr>RootSignatures.hlsli</vt:lpstr>
      <vt:lpstr>NormalMapVS.hlsl</vt:lpstr>
      <vt:lpstr>Textúra tér</vt:lpstr>
      <vt:lpstr>Textúra tér - 2</vt:lpstr>
      <vt:lpstr>NormalMapVS.hlsl</vt:lpstr>
      <vt:lpstr>NormalMapVS.hlsl - 2</vt:lpstr>
      <vt:lpstr>NormalMapPS.hlsl</vt:lpstr>
      <vt:lpstr>NormalMapPS.hlsl - 2</vt:lpstr>
      <vt:lpstr>Update()- Note!</vt:lpstr>
      <vt:lpstr>PopulateCommandList()</vt:lpstr>
      <vt:lpstr>Most itt tartunk</vt:lpstr>
      <vt:lpstr>Kitérő</vt:lpstr>
      <vt:lpstr>Kitérő - 2</vt:lpstr>
      <vt:lpstr>Kitérő - 3</vt:lpstr>
      <vt:lpstr>Kitérő - 4</vt:lpstr>
      <vt:lpstr>LoadAssets()- más textúra</vt:lpstr>
      <vt:lpstr>Most itt tartunk</vt:lpstr>
      <vt:lpstr>Texture tiling – “Csempézés”</vt:lpstr>
      <vt:lpstr>Texture tiling – “Csempézés”</vt:lpstr>
      <vt:lpstr>RootSignatures.hlsli</vt:lpstr>
      <vt:lpstr>NormalMapVS.hlsl</vt:lpstr>
      <vt:lpstr>Most itt tartunk (Note!)</vt:lpstr>
      <vt:lpstr>Nem egyértelmű irányok</vt:lpstr>
      <vt:lpstr>Kijavított változat</vt:lpstr>
      <vt:lpstr>Recap</vt:lpstr>
      <vt:lpstr>Env Map + normál map</vt:lpstr>
      <vt:lpstr>CreateResources()</vt:lpstr>
      <vt:lpstr>LoadAssets()</vt:lpstr>
      <vt:lpstr>UploadResources()</vt:lpstr>
      <vt:lpstr>RootSignatures.hlsli</vt:lpstr>
      <vt:lpstr>Fém gömb</vt:lpstr>
      <vt:lpstr>EnvNormalMapVS.hlsl</vt:lpstr>
      <vt:lpstr>EnvNormalMapPS.hlsl</vt:lpstr>
      <vt:lpstr>Jelenlegi</vt:lpstr>
      <vt:lpstr>Fém gömb - 2</vt:lpstr>
      <vt:lpstr>LoadAssets()</vt:lpstr>
      <vt:lpstr>A probléma</vt:lpstr>
      <vt:lpstr>A megoldás</vt:lpstr>
      <vt:lpstr>Tradeoff</vt:lpstr>
      <vt:lpstr>EnvNormalMapVS.hlsl</vt:lpstr>
      <vt:lpstr>EnvNormalMapVS.hlsl</vt:lpstr>
      <vt:lpstr>EnvNormalMapVS.hlsl - 2</vt:lpstr>
      <vt:lpstr>EnvNormalMapPS.hlsl</vt:lpstr>
      <vt:lpstr>Jelenlegi</vt:lpstr>
      <vt:lpstr>Extra feladat</vt:lpstr>
      <vt:lpstr>Roadmap</vt:lpstr>
      <vt:lpstr>Mire jó a parallax?</vt:lpstr>
      <vt:lpstr>Mire jó a parallax? - 2</vt:lpstr>
      <vt:lpstr>Hogyan?</vt:lpstr>
      <vt:lpstr>Textúrák és modellek</vt:lpstr>
      <vt:lpstr>ParallaxVS.hlsl</vt:lpstr>
      <vt:lpstr>ParallaxPS.hlsl</vt:lpstr>
      <vt:lpstr>ParallaxPS.hlsl - alapok</vt:lpstr>
      <vt:lpstr>ParallaxPS.hlsl</vt:lpstr>
      <vt:lpstr>Jelenlegi</vt:lpstr>
      <vt:lpstr>return float4(vso.texCoord, 0, 1);</vt:lpstr>
      <vt:lpstr>Jelenlegi</vt:lpstr>
      <vt:lpstr>Offset limited parallax</vt:lpstr>
      <vt:lpstr>Offset limited parallax</vt:lpstr>
      <vt:lpstr>offset_limited_parallax (PS)</vt:lpstr>
      <vt:lpstr>Jelenlegi</vt:lpstr>
      <vt:lpstr>Hova tovább?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Direct3D11 KickStart</dc:title>
  <dc:creator>Laci</dc:creator>
  <cp:lastModifiedBy>Musa Benedek</cp:lastModifiedBy>
  <cp:revision>1160</cp:revision>
  <dcterms:created xsi:type="dcterms:W3CDTF">2011-02-09T17:24:52Z</dcterms:created>
  <dcterms:modified xsi:type="dcterms:W3CDTF">2020-08-12T16:14:18Z</dcterms:modified>
</cp:coreProperties>
</file>